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0" r:id="rId4"/>
    <p:sldId id="260" r:id="rId5"/>
    <p:sldId id="271" r:id="rId6"/>
    <p:sldId id="259" r:id="rId7"/>
    <p:sldId id="264" r:id="rId8"/>
    <p:sldId id="272" r:id="rId9"/>
    <p:sldId id="267" r:id="rId10"/>
    <p:sldId id="274" r:id="rId11"/>
    <p:sldId id="273" r:id="rId12"/>
    <p:sldId id="284" r:id="rId13"/>
    <p:sldId id="283" r:id="rId14"/>
    <p:sldId id="258" r:id="rId15"/>
    <p:sldId id="262" r:id="rId16"/>
    <p:sldId id="277" r:id="rId17"/>
    <p:sldId id="275" r:id="rId18"/>
  </p:sldIdLst>
  <p:sldSz cx="18288000" cy="10287000"/>
  <p:notesSz cx="6858000" cy="9144000"/>
  <p:embeddedFontLst>
    <p:embeddedFont>
      <p:font typeface="Ariall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tchy Mager" panose="020B0604020202020204" charset="0"/>
      <p:regular r:id="rId25"/>
      <p:bold r:id="rId26"/>
      <p:italic r:id="rId27"/>
      <p:boldItalic r:id="rId28"/>
    </p:embeddedFont>
    <p:embeddedFont>
      <p:font typeface="Clear Sans Regular" panose="020B0604020202020204" charset="0"/>
      <p:regular r:id="rId29"/>
    </p:embeddedFont>
    <p:embeddedFont>
      <p:font typeface="Clear Sans Regular Bold" panose="020B0604020202020204" charset="0"/>
      <p:regular r:id="rId30"/>
    </p:embeddedFont>
    <p:embeddedFont>
      <p:font typeface="Hammersmith One" panose="02010703030501060504" pitchFamily="2" charset="0"/>
      <p:regular r:id="rId31"/>
    </p:embeddedFont>
    <p:embeddedFont>
      <p:font typeface="Josefin Sans" pitchFamily="2" charset="0"/>
      <p:regular r:id="rId32"/>
      <p:bold r:id="rId33"/>
    </p:embeddedFont>
    <p:embeddedFont>
      <p:font typeface="Josefin Sans Bold" pitchFamily="2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Extra-Bold" panose="020B0604020202020204" charset="0"/>
      <p:regular r:id="rId42"/>
      <p:bold r:id="rId43"/>
      <p:italic r:id="rId44"/>
      <p:boldItalic r:id="rId45"/>
    </p:embeddedFont>
    <p:embeddedFont>
      <p:font typeface="Quattrocento Sans" panose="020B0502050000020003" pitchFamily="34" charset="0"/>
      <p:regular r:id="rId46"/>
      <p:bold r:id="rId47"/>
      <p:italic r:id="rId48"/>
      <p:boldItalic r:id="rId49"/>
    </p:embeddedFont>
    <p:embeddedFont>
      <p:font typeface="Source Sans Pro" panose="020B050303040302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A50361A-B9AE-48B4-818B-BC4FDF083659}">
          <p14:sldIdLst>
            <p14:sldId id="256"/>
            <p14:sldId id="257"/>
            <p14:sldId id="270"/>
            <p14:sldId id="260"/>
            <p14:sldId id="271"/>
            <p14:sldId id="259"/>
            <p14:sldId id="264"/>
            <p14:sldId id="272"/>
            <p14:sldId id="267"/>
            <p14:sldId id="274"/>
            <p14:sldId id="273"/>
            <p14:sldId id="284"/>
            <p14:sldId id="283"/>
            <p14:sldId id="258"/>
            <p14:sldId id="262"/>
            <p14:sldId id="27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5D186"/>
    <a:srgbClr val="262E40"/>
    <a:srgbClr val="2D507C"/>
    <a:srgbClr val="2E384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3" autoAdjust="0"/>
    <p:restoredTop sz="96405" autoAdjust="0"/>
  </p:normalViewPr>
  <p:slideViewPr>
    <p:cSldViewPr>
      <p:cViewPr varScale="1">
        <p:scale>
          <a:sx n="74" d="100"/>
          <a:sy n="74" d="100"/>
        </p:scale>
        <p:origin x="23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0C213-7E67-443E-BD85-1D75486AA31E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10EDF-6505-4CC6-B756-1175FEE5B3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02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data 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373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data 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97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data 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50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data 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53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BOLT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555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data 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57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347978" y="1694875"/>
            <a:ext cx="146875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85800" lvl="0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71600" lvl="1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2057400" lvl="2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743200" lvl="3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429000" lvl="4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4114800" lvl="5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800600" lvl="6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486400" lvl="7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6172200" lvl="8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3167360" y="9566910"/>
            <a:ext cx="420624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9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2.sv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85624" y="1752475"/>
            <a:ext cx="1917849" cy="11256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3896" y="3803512"/>
            <a:ext cx="12395288" cy="208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 dirty="0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 STRATÉGIE DE PÉNÉTRATION DE MARCHÉ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48226" y="6762917"/>
            <a:ext cx="7004023" cy="47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673" spc="1090" dirty="0">
                <a:solidFill>
                  <a:srgbClr val="31D287"/>
                </a:solidFill>
                <a:latin typeface="Josefin Sans Bold"/>
              </a:rPr>
              <a:t>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73188" y="9849949"/>
            <a:ext cx="10421292" cy="26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6"/>
              </a:lnSpc>
            </a:pPr>
            <a:r>
              <a:rPr lang="fr-FR" sz="1473" spc="601" dirty="0">
                <a:solidFill>
                  <a:srgbClr val="31D287"/>
                </a:solidFill>
                <a:latin typeface="Josefin Sans"/>
              </a:rPr>
              <a:t>S</a:t>
            </a:r>
            <a:r>
              <a:rPr lang="en-US" sz="1473" spc="601" dirty="0" err="1">
                <a:solidFill>
                  <a:srgbClr val="31D287"/>
                </a:solidFill>
                <a:latin typeface="Josefin Sans"/>
              </a:rPr>
              <a:t>imon</a:t>
            </a:r>
            <a:r>
              <a:rPr lang="en-US" sz="1473" spc="601" dirty="0">
                <a:solidFill>
                  <a:srgbClr val="31D287"/>
                </a:solidFill>
                <a:latin typeface="Josefin Sans"/>
              </a:rPr>
              <a:t> MELIZA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46189" y="9630375"/>
            <a:ext cx="10421292" cy="22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6"/>
              </a:lnSpc>
            </a:pPr>
            <a:r>
              <a:rPr lang="en-US" sz="1273" spc="519" dirty="0">
                <a:solidFill>
                  <a:srgbClr val="31D287"/>
                </a:solidFill>
                <a:latin typeface="Josefin Sans"/>
              </a:rPr>
              <a:t>PRÉSENTÉ PAR: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677769D-EF20-FDCE-395F-2D5A40AE7D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54400" y="31153"/>
            <a:ext cx="2062637" cy="18357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00F86E32-5078-E651-5BDE-F608091A6918}"/>
              </a:ext>
            </a:extLst>
          </p:cNvPr>
          <p:cNvSpPr/>
          <p:nvPr/>
        </p:nvSpPr>
        <p:spPr>
          <a:xfrm>
            <a:off x="6888283" y="2879502"/>
            <a:ext cx="4377793" cy="6409775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972222" y="4018833"/>
            <a:ext cx="2340079" cy="2340078"/>
            <a:chOff x="0" y="0"/>
            <a:chExt cx="2540000" cy="2540000"/>
          </a:xfrm>
        </p:grpSpPr>
        <p:sp>
          <p:nvSpPr>
            <p:cNvPr id="22" name="Freeform 22"/>
            <p:cNvSpPr/>
            <p:nvPr/>
          </p:nvSpPr>
          <p:spPr>
            <a:xfrm>
              <a:off x="1270000" y="0"/>
              <a:ext cx="1372180" cy="2400215"/>
            </a:xfrm>
            <a:custGeom>
              <a:avLst/>
              <a:gdLst/>
              <a:ahLst/>
              <a:cxnLst/>
              <a:rect l="l" t="t" r="r" b="b"/>
              <a:pathLst>
                <a:path w="1372180" h="2400215">
                  <a:moveTo>
                    <a:pt x="0" y="0"/>
                  </a:moveTo>
                  <a:cubicBezTo>
                    <a:pt x="586637" y="0"/>
                    <a:pt x="1096938" y="401801"/>
                    <a:pt x="1234559" y="972068"/>
                  </a:cubicBezTo>
                  <a:cubicBezTo>
                    <a:pt x="1372180" y="1542334"/>
                    <a:pt x="1101304" y="2132654"/>
                    <a:pt x="579237" y="2400215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ED5C7A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580824" y="1270000"/>
              <a:ext cx="1324176" cy="1338098"/>
            </a:xfrm>
            <a:custGeom>
              <a:avLst/>
              <a:gdLst/>
              <a:ahLst/>
              <a:cxnLst/>
              <a:rect l="l" t="t" r="r" b="b"/>
              <a:pathLst>
                <a:path w="1324176" h="1338098">
                  <a:moveTo>
                    <a:pt x="1324176" y="1099852"/>
                  </a:moveTo>
                  <a:cubicBezTo>
                    <a:pt x="911523" y="1338098"/>
                    <a:pt x="400230" y="1325313"/>
                    <a:pt x="0" y="1066741"/>
                  </a:cubicBezTo>
                  <a:lnTo>
                    <a:pt x="689176" y="0"/>
                  </a:lnTo>
                  <a:close/>
                </a:path>
              </a:pathLst>
            </a:custGeom>
            <a:solidFill>
              <a:srgbClr val="E689C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-104673" y="944196"/>
              <a:ext cx="1374673" cy="1425657"/>
            </a:xfrm>
            <a:custGeom>
              <a:avLst/>
              <a:gdLst/>
              <a:ahLst/>
              <a:cxnLst/>
              <a:rect l="l" t="t" r="r" b="b"/>
              <a:pathLst>
                <a:path w="1374673" h="1425657">
                  <a:moveTo>
                    <a:pt x="739673" y="1425656"/>
                  </a:moveTo>
                  <a:cubicBezTo>
                    <a:pt x="242838" y="1138809"/>
                    <a:pt x="0" y="554496"/>
                    <a:pt x="147175" y="0"/>
                  </a:cubicBezTo>
                  <a:lnTo>
                    <a:pt x="1374673" y="325804"/>
                  </a:lnTo>
                  <a:close/>
                </a:path>
              </a:pathLst>
            </a:custGeom>
            <a:solidFill>
              <a:srgbClr val="CBB8F9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753" y="44053"/>
              <a:ext cx="1242247" cy="1225947"/>
            </a:xfrm>
            <a:custGeom>
              <a:avLst/>
              <a:gdLst/>
              <a:ahLst/>
              <a:cxnLst/>
              <a:rect l="l" t="t" r="r" b="b"/>
              <a:pathLst>
                <a:path w="1242247" h="1225947">
                  <a:moveTo>
                    <a:pt x="0" y="961899"/>
                  </a:moveTo>
                  <a:cubicBezTo>
                    <a:pt x="99068" y="495821"/>
                    <a:pt x="450690" y="124411"/>
                    <a:pt x="910653" y="0"/>
                  </a:cubicBezTo>
                  <a:lnTo>
                    <a:pt x="1242247" y="1225947"/>
                  </a:lnTo>
                  <a:close/>
                </a:path>
              </a:pathLst>
            </a:custGeom>
            <a:solidFill>
              <a:srgbClr val="C4DE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877548" y="0"/>
              <a:ext cx="392452" cy="1270000"/>
            </a:xfrm>
            <a:custGeom>
              <a:avLst/>
              <a:gdLst/>
              <a:ahLst/>
              <a:cxnLst/>
              <a:rect l="l" t="t" r="r" b="b"/>
              <a:pathLst>
                <a:path w="392452" h="1270000">
                  <a:moveTo>
                    <a:pt x="0" y="62158"/>
                  </a:moveTo>
                  <a:cubicBezTo>
                    <a:pt x="126706" y="20989"/>
                    <a:pt x="259099" y="13"/>
                    <a:pt x="392325" y="0"/>
                  </a:cubicBezTo>
                  <a:lnTo>
                    <a:pt x="392452" y="1270000"/>
                  </a:lnTo>
                  <a:close/>
                </a:path>
              </a:pathLst>
            </a:custGeom>
            <a:solidFill>
              <a:srgbClr val="E7F9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C1CDD7"/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2436577" y="3954440"/>
            <a:ext cx="2340079" cy="2340079"/>
            <a:chOff x="0" y="0"/>
            <a:chExt cx="2540000" cy="2540000"/>
          </a:xfrm>
        </p:grpSpPr>
        <p:sp>
          <p:nvSpPr>
            <p:cNvPr id="35" name="Freeform 35"/>
            <p:cNvSpPr/>
            <p:nvPr/>
          </p:nvSpPr>
          <p:spPr>
            <a:xfrm>
              <a:off x="1270000" y="0"/>
              <a:ext cx="1266816" cy="1270000"/>
            </a:xfrm>
            <a:custGeom>
              <a:avLst/>
              <a:gdLst/>
              <a:ahLst/>
              <a:cxnLst/>
              <a:rect l="l" t="t" r="r" b="b"/>
              <a:pathLst>
                <a:path w="1266816" h="1270000">
                  <a:moveTo>
                    <a:pt x="0" y="0"/>
                  </a:moveTo>
                  <a:cubicBezTo>
                    <a:pt x="666524" y="0"/>
                    <a:pt x="1219645" y="515267"/>
                    <a:pt x="1266816" y="1180121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ED5C7A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270000" y="1116918"/>
              <a:ext cx="1313763" cy="1144593"/>
            </a:xfrm>
            <a:custGeom>
              <a:avLst/>
              <a:gdLst/>
              <a:ahLst/>
              <a:cxnLst/>
              <a:rect l="l" t="t" r="r" b="b"/>
              <a:pathLst>
                <a:path w="1313763" h="1144593">
                  <a:moveTo>
                    <a:pt x="1260740" y="0"/>
                  </a:moveTo>
                  <a:cubicBezTo>
                    <a:pt x="1313763" y="436685"/>
                    <a:pt x="1137034" y="869712"/>
                    <a:pt x="793603" y="1144593"/>
                  </a:cubicBezTo>
                  <a:lnTo>
                    <a:pt x="0" y="153082"/>
                  </a:lnTo>
                  <a:close/>
                </a:path>
              </a:pathLst>
            </a:custGeom>
            <a:solidFill>
              <a:srgbClr val="E689CC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270000" y="1270000"/>
              <a:ext cx="842166" cy="1246745"/>
            </a:xfrm>
            <a:custGeom>
              <a:avLst/>
              <a:gdLst/>
              <a:ahLst/>
              <a:cxnLst/>
              <a:rect l="l" t="t" r="r" b="b"/>
              <a:pathLst>
                <a:path w="842166" h="1246745">
                  <a:moveTo>
                    <a:pt x="842166" y="950609"/>
                  </a:moveTo>
                  <a:cubicBezTo>
                    <a:pt x="672164" y="1101217"/>
                    <a:pt x="464884" y="1203481"/>
                    <a:pt x="241922" y="12467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BB8F9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-88063" y="497222"/>
              <a:ext cx="1661994" cy="2134937"/>
            </a:xfrm>
            <a:custGeom>
              <a:avLst/>
              <a:gdLst/>
              <a:ahLst/>
              <a:cxnLst/>
              <a:rect l="l" t="t" r="r" b="b"/>
              <a:pathLst>
                <a:path w="1661994" h="2134937">
                  <a:moveTo>
                    <a:pt x="1661994" y="2005874"/>
                  </a:moveTo>
                  <a:cubicBezTo>
                    <a:pt x="1138367" y="2134936"/>
                    <a:pt x="590332" y="1919220"/>
                    <a:pt x="295166" y="1467868"/>
                  </a:cubicBezTo>
                  <a:cubicBezTo>
                    <a:pt x="0" y="1016515"/>
                    <a:pt x="22081" y="427967"/>
                    <a:pt x="350237" y="0"/>
                  </a:cubicBezTo>
                  <a:lnTo>
                    <a:pt x="1358063" y="772778"/>
                  </a:lnTo>
                  <a:close/>
                </a:path>
              </a:pathLst>
            </a:custGeom>
            <a:solidFill>
              <a:srgbClr val="C4DEFF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24811" y="0"/>
              <a:ext cx="1045189" cy="1270000"/>
            </a:xfrm>
            <a:custGeom>
              <a:avLst/>
              <a:gdLst/>
              <a:ahLst/>
              <a:cxnLst/>
              <a:rect l="l" t="t" r="r" b="b"/>
              <a:pathLst>
                <a:path w="1045189" h="1270000">
                  <a:moveTo>
                    <a:pt x="0" y="548558"/>
                  </a:moveTo>
                  <a:cubicBezTo>
                    <a:pt x="237067" y="205107"/>
                    <a:pt x="627738" y="42"/>
                    <a:pt x="1045062" y="0"/>
                  </a:cubicBezTo>
                  <a:lnTo>
                    <a:pt x="1045189" y="1270000"/>
                  </a:lnTo>
                  <a:close/>
                </a:path>
              </a:pathLst>
            </a:custGeom>
            <a:solidFill>
              <a:srgbClr val="E7F9FF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C1CDD7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3561363" y="949244"/>
            <a:ext cx="10438672" cy="68095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19"/>
              </a:lnSpc>
            </a:pPr>
            <a:r>
              <a:rPr lang="en-US" sz="5625" dirty="0" err="1">
                <a:solidFill>
                  <a:srgbClr val="35D186"/>
                </a:solidFill>
                <a:latin typeface="Catchy Mager"/>
              </a:rPr>
              <a:t>Propositon</a:t>
            </a:r>
            <a:r>
              <a:rPr lang="en-US" sz="5625" dirty="0">
                <a:solidFill>
                  <a:srgbClr val="35D186"/>
                </a:solidFill>
                <a:latin typeface="Catchy Mager"/>
              </a:rPr>
              <a:t> de promotions pour Bolt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46472" y="6578400"/>
            <a:ext cx="384679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6"/>
              </a:lnSpc>
            </a:pP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CA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Montant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des promos par 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année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et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trimestre</a:t>
            </a:r>
            <a:endParaRPr lang="en-US" sz="2000" dirty="0">
              <a:solidFill>
                <a:srgbClr val="31D287"/>
              </a:solidFill>
              <a:latin typeface="Clear Sans Regular Bold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9FFDC2D-88D4-2FBD-E627-9054FBF77958}"/>
              </a:ext>
            </a:extLst>
          </p:cNvPr>
          <p:cNvSpPr txBox="1"/>
          <p:nvPr/>
        </p:nvSpPr>
        <p:spPr>
          <a:xfrm rot="20031423">
            <a:off x="7388087" y="4668438"/>
            <a:ext cx="3674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FF0000"/>
                </a:solidFill>
              </a:rPr>
              <a:t>à changer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2D6078F-8915-005A-3ED7-14D822AC720C}"/>
              </a:ext>
            </a:extLst>
          </p:cNvPr>
          <p:cNvSpPr txBox="1"/>
          <p:nvPr/>
        </p:nvSpPr>
        <p:spPr>
          <a:xfrm rot="20031423">
            <a:off x="12100241" y="4179219"/>
            <a:ext cx="3674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FF0000"/>
                </a:solidFill>
              </a:rPr>
              <a:t>à changer</a:t>
            </a:r>
          </a:p>
        </p:txBody>
      </p:sp>
      <p:sp>
        <p:nvSpPr>
          <p:cNvPr id="54" name="TextBox 44">
            <a:extLst>
              <a:ext uri="{FF2B5EF4-FFF2-40B4-BE49-F238E27FC236}">
                <a16:creationId xmlns:a16="http://schemas.microsoft.com/office/drawing/2014/main" id="{4AB9376B-E25C-505A-9A5B-CD9428D22BA2}"/>
              </a:ext>
            </a:extLst>
          </p:cNvPr>
          <p:cNvSpPr txBox="1"/>
          <p:nvPr/>
        </p:nvSpPr>
        <p:spPr>
          <a:xfrm>
            <a:off x="11344827" y="7836232"/>
            <a:ext cx="574238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Montants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des promos par restaurants</a:t>
            </a: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0778CED2-F063-9850-44E9-122A8A449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 r="59914"/>
          <a:stretch/>
        </p:blipFill>
        <p:spPr>
          <a:xfrm>
            <a:off x="6993209" y="3993156"/>
            <a:ext cx="4267975" cy="3404691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50B47F4D-0465-40DC-4ED2-226353F69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3" t="13889" r="13808" b="3714"/>
          <a:stretch/>
        </p:blipFill>
        <p:spPr>
          <a:xfrm>
            <a:off x="12115800" y="3877399"/>
            <a:ext cx="4511149" cy="3531154"/>
          </a:xfrm>
          <a:prstGeom prst="rect">
            <a:avLst/>
          </a:prstGeom>
        </p:spPr>
      </p:pic>
      <p:sp>
        <p:nvSpPr>
          <p:cNvPr id="98" name="TextBox 44">
            <a:extLst>
              <a:ext uri="{FF2B5EF4-FFF2-40B4-BE49-F238E27FC236}">
                <a16:creationId xmlns:a16="http://schemas.microsoft.com/office/drawing/2014/main" id="{8AF8A160-BE86-D322-63FA-6BA4C576BD9F}"/>
              </a:ext>
            </a:extLst>
          </p:cNvPr>
          <p:cNvSpPr txBox="1"/>
          <p:nvPr/>
        </p:nvSpPr>
        <p:spPr>
          <a:xfrm>
            <a:off x="6983121" y="8266451"/>
            <a:ext cx="384679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6"/>
              </a:lnSpc>
            </a:pP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Montants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des promos par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catégorie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repas</a:t>
            </a:r>
            <a:endParaRPr lang="en-US" sz="2000" dirty="0">
              <a:solidFill>
                <a:srgbClr val="31D287"/>
              </a:solidFill>
              <a:latin typeface="Clear Sans Regular 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F28C0C-2A27-3E35-5417-8DE570838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" t="8443" r="549" b="1088"/>
          <a:stretch/>
        </p:blipFill>
        <p:spPr>
          <a:xfrm>
            <a:off x="381000" y="3877399"/>
            <a:ext cx="5751103" cy="232475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9DFC0C0-5570-46E9-14EF-4AE502A98C5A}"/>
              </a:ext>
            </a:extLst>
          </p:cNvPr>
          <p:cNvSpPr txBox="1"/>
          <p:nvPr/>
        </p:nvSpPr>
        <p:spPr>
          <a:xfrm>
            <a:off x="6811261" y="3993156"/>
            <a:ext cx="203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91312" y="8731039"/>
            <a:ext cx="1917849" cy="11256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3896" y="3803512"/>
            <a:ext cx="12395288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 dirty="0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3. Les insights clients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677769D-EF20-FDCE-395F-2D5A40AE7D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54400" y="31153"/>
            <a:ext cx="2062637" cy="18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1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4FCE4231-C984-F0C1-2B6A-CC6DB46D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918" y="3229053"/>
            <a:ext cx="4401693" cy="6047756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40281D0-662F-A566-FE59-B66FF5D9C395}"/>
              </a:ext>
            </a:extLst>
          </p:cNvPr>
          <p:cNvSpPr/>
          <p:nvPr/>
        </p:nvSpPr>
        <p:spPr>
          <a:xfrm>
            <a:off x="7080679" y="3274214"/>
            <a:ext cx="4377793" cy="6019913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1"/>
          <p:cNvSpPr txBox="1"/>
          <p:nvPr/>
        </p:nvSpPr>
        <p:spPr>
          <a:xfrm>
            <a:off x="3561363" y="949244"/>
            <a:ext cx="10438672" cy="13349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19"/>
              </a:lnSpc>
            </a:pPr>
            <a:r>
              <a:rPr lang="en-US" sz="5625" dirty="0" err="1">
                <a:solidFill>
                  <a:srgbClr val="35D186"/>
                </a:solidFill>
                <a:latin typeface="Catchy Mager"/>
              </a:rPr>
              <a:t>Ségmentation</a:t>
            </a:r>
            <a:r>
              <a:rPr lang="en-US" sz="5625" dirty="0">
                <a:solidFill>
                  <a:srgbClr val="35D186"/>
                </a:solidFill>
                <a:latin typeface="Catchy Mager"/>
              </a:rPr>
              <a:t> des clients dans le </a:t>
            </a:r>
            <a:r>
              <a:rPr lang="en-US" sz="5625" dirty="0" err="1">
                <a:solidFill>
                  <a:srgbClr val="35D186"/>
                </a:solidFill>
                <a:latin typeface="Catchy Mager"/>
              </a:rPr>
              <a:t>marché</a:t>
            </a:r>
            <a:r>
              <a:rPr lang="en-US" sz="5625" dirty="0">
                <a:solidFill>
                  <a:srgbClr val="35D186"/>
                </a:solidFill>
                <a:latin typeface="Catchy Mager"/>
              </a:rPr>
              <a:t>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916" y="2476573"/>
            <a:ext cx="395721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6"/>
              </a:lnSpc>
            </a:pP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Nombre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 clients par </a:t>
            </a:r>
          </a:p>
          <a:p>
            <a:pPr algn="ctr">
              <a:lnSpc>
                <a:spcPts val="2046"/>
              </a:lnSpc>
            </a:pP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année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et par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marchand</a:t>
            </a:r>
            <a:endParaRPr lang="en-US" sz="2000" dirty="0">
              <a:solidFill>
                <a:srgbClr val="31D287"/>
              </a:solidFill>
              <a:latin typeface="Clear Sans Regular Bold"/>
            </a:endParaRPr>
          </a:p>
        </p:txBody>
      </p:sp>
      <p:sp>
        <p:nvSpPr>
          <p:cNvPr id="53" name="TextBox 44">
            <a:extLst>
              <a:ext uri="{FF2B5EF4-FFF2-40B4-BE49-F238E27FC236}">
                <a16:creationId xmlns:a16="http://schemas.microsoft.com/office/drawing/2014/main" id="{331F0D3B-8CEB-4AB8-4F7C-3BFBDB052A3D}"/>
              </a:ext>
            </a:extLst>
          </p:cNvPr>
          <p:cNvSpPr txBox="1"/>
          <p:nvPr/>
        </p:nvSpPr>
        <p:spPr>
          <a:xfrm>
            <a:off x="5903542" y="2425276"/>
            <a:ext cx="648091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Nombre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commandes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par </a:t>
            </a:r>
          </a:p>
          <a:p>
            <a:pPr algn="ctr"/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génération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tous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marchands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confondus</a:t>
            </a:r>
            <a:endParaRPr lang="en-US" sz="2000" dirty="0">
              <a:solidFill>
                <a:srgbClr val="31D287"/>
              </a:solidFill>
              <a:latin typeface="Clear Sans Regular Bold"/>
            </a:endParaRPr>
          </a:p>
        </p:txBody>
      </p:sp>
      <p:sp>
        <p:nvSpPr>
          <p:cNvPr id="54" name="TextBox 44">
            <a:extLst>
              <a:ext uri="{FF2B5EF4-FFF2-40B4-BE49-F238E27FC236}">
                <a16:creationId xmlns:a16="http://schemas.microsoft.com/office/drawing/2014/main" id="{4AB9376B-E25C-505A-9A5B-CD9428D22BA2}"/>
              </a:ext>
            </a:extLst>
          </p:cNvPr>
          <p:cNvSpPr txBox="1"/>
          <p:nvPr/>
        </p:nvSpPr>
        <p:spPr>
          <a:xfrm>
            <a:off x="11507306" y="2284225"/>
            <a:ext cx="648091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Nombre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commande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par genre</a:t>
            </a:r>
          </a:p>
          <a:p>
            <a:pPr algn="ctr"/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tous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marchands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confondus</a:t>
            </a:r>
            <a:endParaRPr lang="en-US" sz="2000" dirty="0">
              <a:solidFill>
                <a:srgbClr val="31D287"/>
              </a:solidFill>
              <a:latin typeface="Clear Sans Regular Bold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6886F2-3DC6-4DDC-D0C5-C8843057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" y="5263067"/>
            <a:ext cx="5188366" cy="18411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9D3418-B5DD-9A5C-A157-652ED10E52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t="54691" r="9484"/>
          <a:stretch/>
        </p:blipFill>
        <p:spPr>
          <a:xfrm>
            <a:off x="12572651" y="4914900"/>
            <a:ext cx="4350226" cy="28417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5773BCD-C23A-1E6B-5632-0D41162D3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65" y="3305798"/>
            <a:ext cx="5188367" cy="183770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D119ECF-B4B3-6B8E-E3F8-8312329CB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607" y="5341019"/>
            <a:ext cx="4077053" cy="176321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912AB9-F195-6CDF-A976-A1CBBB60A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64" y="7223800"/>
            <a:ext cx="5188367" cy="177480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53F25FF-67D7-FA77-F75E-99659657E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0586" y="4421794"/>
            <a:ext cx="3887014" cy="34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34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100412" cy="10287000"/>
          </a:xfrm>
          <a:prstGeom prst="rect">
            <a:avLst/>
          </a:prstGeom>
          <a:solidFill>
            <a:srgbClr val="272E40"/>
          </a:solidFill>
        </p:spPr>
      </p:sp>
      <p:grpSp>
        <p:nvGrpSpPr>
          <p:cNvPr id="42" name="Group 42"/>
          <p:cNvGrpSpPr/>
          <p:nvPr/>
        </p:nvGrpSpPr>
        <p:grpSpPr>
          <a:xfrm>
            <a:off x="10703948" y="308519"/>
            <a:ext cx="6174516" cy="6681640"/>
            <a:chOff x="0" y="-294359"/>
            <a:chExt cx="8232688" cy="8662882"/>
          </a:xfrm>
        </p:grpSpPr>
        <p:sp>
          <p:nvSpPr>
            <p:cNvPr id="43" name="TextBox 43"/>
            <p:cNvSpPr txBox="1"/>
            <p:nvPr/>
          </p:nvSpPr>
          <p:spPr>
            <a:xfrm>
              <a:off x="100059" y="-294359"/>
              <a:ext cx="8107644" cy="1077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5400" b="1" spc="-121" dirty="0" err="1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Fidélisation</a:t>
              </a:r>
              <a:r>
                <a:rPr lang="en-US" sz="5400" b="1" spc="-121" dirty="0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des clients</a:t>
              </a:r>
              <a:endParaRPr lang="en-US" sz="5400" b="1" dirty="0">
                <a:solidFill>
                  <a:srgbClr val="35D186"/>
                </a:solidFill>
                <a:ea typeface="Baskerville" panose="02020502070401020303" pitchFamily="18" charset="0"/>
                <a:cs typeface="Al Nile" pitchFamily="2" charset="-78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545420"/>
              <a:ext cx="8232688" cy="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115"/>
                </a:lnSpc>
                <a:buFont typeface="Arial" panose="020B0604020202020204" pitchFamily="34" charset="0"/>
                <a:buChar char="•"/>
              </a:pPr>
              <a:endParaRPr lang="en-US" sz="2225" dirty="0">
                <a:solidFill>
                  <a:srgbClr val="000000"/>
                </a:solidFill>
                <a:latin typeface="Clear Sans Regular"/>
              </a:endParaRPr>
            </a:p>
          </p:txBody>
        </p: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100060" y="2609639"/>
              <a:ext cx="8107644" cy="599183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0" y="4178618"/>
              <a:ext cx="8232688" cy="418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r>
                <a:rPr lang="fr-FR" sz="2800" dirty="0">
                  <a:solidFill>
                    <a:srgbClr val="051D40"/>
                  </a:solidFill>
                  <a:latin typeface="Hammersmith One"/>
                </a:rPr>
                <a:t>Nous ne pouvons pas apporter une réponse concernant la fidélisation, car 95% des valeurs sont manquantes dans la </a:t>
              </a:r>
              <a:r>
                <a:rPr lang="fr-FR" sz="2800" dirty="0" err="1">
                  <a:solidFill>
                    <a:srgbClr val="051D40"/>
                  </a:solidFill>
                  <a:latin typeface="Hammersmith One"/>
                </a:rPr>
                <a:t>dataset</a:t>
              </a:r>
              <a:endParaRPr lang="fr-FR" sz="2800" dirty="0">
                <a:solidFill>
                  <a:srgbClr val="051D40"/>
                </a:solidFill>
                <a:latin typeface="Hammersmith One"/>
              </a:endParaRPr>
            </a:p>
            <a:p>
              <a:pPr>
                <a:lnSpc>
                  <a:spcPts val="3640"/>
                </a:lnSpc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2EAEB553-C5F3-E4D2-4E58-A09243CAE726}"/>
              </a:ext>
            </a:extLst>
          </p:cNvPr>
          <p:cNvSpPr txBox="1"/>
          <p:nvPr/>
        </p:nvSpPr>
        <p:spPr>
          <a:xfrm>
            <a:off x="2971800" y="724017"/>
            <a:ext cx="4400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Fidélisation clients Deliveroo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5C04E-257E-88E7-C20A-5699E9177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409700"/>
            <a:ext cx="7924800" cy="8382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8DE3B15-C388-0C48-91C6-1CA6073EF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6420" y="6255548"/>
            <a:ext cx="5265876" cy="32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1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0126" y="1073847"/>
            <a:ext cx="9644126" cy="8136828"/>
            <a:chOff x="0" y="0"/>
            <a:chExt cx="3262334" cy="2752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2334" cy="2752458"/>
            </a:xfrm>
            <a:custGeom>
              <a:avLst/>
              <a:gdLst/>
              <a:ahLst/>
              <a:cxnLst/>
              <a:rect l="l" t="t" r="r" b="b"/>
              <a:pathLst>
                <a:path w="3262334" h="2752458">
                  <a:moveTo>
                    <a:pt x="0" y="0"/>
                  </a:moveTo>
                  <a:lnTo>
                    <a:pt x="3262334" y="0"/>
                  </a:lnTo>
                  <a:lnTo>
                    <a:pt x="3262334" y="2752458"/>
                  </a:lnTo>
                  <a:lnTo>
                    <a:pt x="0" y="2752458"/>
                  </a:lnTo>
                  <a:close/>
                </a:path>
              </a:pathLst>
            </a:custGeom>
            <a:solidFill>
              <a:srgbClr val="272E4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49260" y="2714265"/>
            <a:ext cx="7101010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8000" dirty="0">
                <a:solidFill>
                  <a:srgbClr val="FFFFFF"/>
                </a:solidFill>
                <a:latin typeface="Josefin Sans Bold"/>
              </a:rPr>
              <a:t>Résumé des insights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97441" y="8164891"/>
            <a:ext cx="1582109" cy="1589200"/>
            <a:chOff x="14169" y="-737902"/>
            <a:chExt cx="6321666" cy="6350000"/>
          </a:xfrm>
        </p:grpSpPr>
        <p:sp>
          <p:nvSpPr>
            <p:cNvPr id="7" name="Freeform 7"/>
            <p:cNvSpPr/>
            <p:nvPr/>
          </p:nvSpPr>
          <p:spPr>
            <a:xfrm>
              <a:off x="14169" y="-737902"/>
              <a:ext cx="6321666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E40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79515" y="8535222"/>
            <a:ext cx="817959" cy="81795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235619" y="3842586"/>
            <a:ext cx="5137981" cy="968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Uber eats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est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le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compétiteur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majeur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de Bolt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826396" y="1788110"/>
            <a:ext cx="1589200" cy="15892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E4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296918" y="1795730"/>
            <a:ext cx="4803121" cy="146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3A44"/>
                </a:solidFill>
                <a:latin typeface="Source Sans Pro"/>
              </a:rPr>
              <a:t>Avec 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+ de 63% de CA total, Paris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est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la zone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à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favoriser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pour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pénétrer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le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marché</a:t>
            </a:r>
            <a:endParaRPr lang="en-US" sz="2800" dirty="0">
              <a:solidFill>
                <a:srgbClr val="323A44"/>
              </a:solidFill>
              <a:latin typeface="Source Sans Pro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9964255" y="5803093"/>
            <a:ext cx="1589200" cy="158920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E40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778259" y="7847995"/>
            <a:ext cx="633792" cy="633792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1D28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183073" y="5803093"/>
            <a:ext cx="5819630" cy="1969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3A44"/>
                </a:solidFill>
                <a:latin typeface="Source Sans Pro"/>
              </a:rPr>
              <a:t>Bolt doit lancer des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partenariats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 et des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campagnes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de 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promotion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avec les 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restaurants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les plus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vendeurs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</a:t>
            </a:r>
            <a:br>
              <a:rPr lang="en-US" sz="2800" dirty="0">
                <a:solidFill>
                  <a:srgbClr val="323A44"/>
                </a:solidFill>
                <a:latin typeface="Source Sans Pro"/>
              </a:rPr>
            </a:br>
            <a:r>
              <a:rPr lang="en-US" sz="2800" dirty="0">
                <a:solidFill>
                  <a:srgbClr val="323A44"/>
                </a:solidFill>
                <a:latin typeface="Source Sans Pro"/>
              </a:rPr>
              <a:t>(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Mc Donald's, Big Fernand et KFC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)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5544800" y="-3234803"/>
            <a:ext cx="4523634" cy="4523634"/>
            <a:chOff x="0" y="0"/>
            <a:chExt cx="1708150" cy="17081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72E40"/>
            </a:solidFill>
          </p:spPr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C6098AC4-4A57-2F8C-F1E0-3C65F2020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3303" y="2074966"/>
            <a:ext cx="956643" cy="956643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714809" y="1441174"/>
            <a:ext cx="633792" cy="633792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1D287"/>
            </a:solidFill>
          </p:spPr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B34E700E-DCBD-C673-E0A6-C710A4A512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23" t="29283" r="20289" b="18457"/>
          <a:stretch/>
        </p:blipFill>
        <p:spPr>
          <a:xfrm>
            <a:off x="10343795" y="6154304"/>
            <a:ext cx="830119" cy="79327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E58713D-F26C-EB8C-030C-C170FBA35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421" y="5761015"/>
            <a:ext cx="5388249" cy="3592166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80A44FF6-F573-AD97-A5E0-A8B2839707B7}"/>
              </a:ext>
            </a:extLst>
          </p:cNvPr>
          <p:cNvSpPr txBox="1"/>
          <p:nvPr/>
        </p:nvSpPr>
        <p:spPr>
          <a:xfrm>
            <a:off x="12069896" y="8496300"/>
            <a:ext cx="4803121" cy="96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3A44"/>
                </a:solidFill>
                <a:latin typeface="Source Sans Pro"/>
              </a:rPr>
              <a:t>Bolt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devrait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cibler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 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les 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hommes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de 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28-42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ans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 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937274" y="5525730"/>
            <a:ext cx="633792" cy="633792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1D287"/>
            </a:solidFill>
          </p:spPr>
        </p:sp>
      </p:grpSp>
      <p:pic>
        <p:nvPicPr>
          <p:cNvPr id="16" name="Google Shape;104;p11">
            <a:extLst>
              <a:ext uri="{FF2B5EF4-FFF2-40B4-BE49-F238E27FC236}">
                <a16:creationId xmlns:a16="http://schemas.microsoft.com/office/drawing/2014/main" id="{DEE1BA84-2F6B-E516-0D8F-0B1D532B8FA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37670" y="4326981"/>
            <a:ext cx="2427066" cy="36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51715" y="-5311"/>
            <a:ext cx="2062637" cy="1835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885624" y="2985509"/>
            <a:ext cx="1917849" cy="11256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88546" y="4771084"/>
            <a:ext cx="12395288" cy="106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>
                <a:solidFill>
                  <a:srgbClr val="FFFFFF"/>
                </a:solidFill>
                <a:latin typeface="Arialle"/>
              </a:rPr>
              <a:t>MERCI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73188" y="9849949"/>
            <a:ext cx="10421292" cy="26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6"/>
              </a:lnSpc>
            </a:pPr>
            <a:r>
              <a:rPr lang="en-US" sz="1473" spc="601" dirty="0">
                <a:solidFill>
                  <a:srgbClr val="31D287"/>
                </a:solidFill>
                <a:latin typeface="Josefin Sans"/>
              </a:rPr>
              <a:t>Simon MELIZA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37793" y="9652249"/>
            <a:ext cx="10421292" cy="22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6"/>
              </a:lnSpc>
            </a:pPr>
            <a:r>
              <a:rPr lang="en-US" sz="1273" spc="519">
                <a:solidFill>
                  <a:srgbClr val="31D287"/>
                </a:solidFill>
                <a:latin typeface="Josefin Sans"/>
              </a:rPr>
              <a:t>PRÉSENTÉ PART: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51715" y="-5311"/>
            <a:ext cx="2062637" cy="1835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88546" y="4771084"/>
            <a:ext cx="12395288" cy="106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 dirty="0">
                <a:solidFill>
                  <a:srgbClr val="FFFFFF"/>
                </a:solidFill>
                <a:latin typeface="Arialle"/>
              </a:rPr>
              <a:t>Appendix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73188" y="9849949"/>
            <a:ext cx="10421292" cy="26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6"/>
              </a:lnSpc>
            </a:pPr>
            <a:r>
              <a:rPr lang="en-US" sz="1473" spc="601">
                <a:solidFill>
                  <a:srgbClr val="31D287"/>
                </a:solidFill>
                <a:latin typeface="Josefin Sans"/>
              </a:rPr>
              <a:t>DALA,PHILIPPE,VANESSA ET SONIA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37793" y="9652249"/>
            <a:ext cx="10421292" cy="22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6"/>
              </a:lnSpc>
            </a:pPr>
            <a:r>
              <a:rPr lang="en-US" sz="1273" spc="519">
                <a:solidFill>
                  <a:srgbClr val="31D287"/>
                </a:solidFill>
                <a:latin typeface="Josefin Sans"/>
              </a:rPr>
              <a:t>PRÉSENTÉ PART:</a:t>
            </a:r>
          </a:p>
        </p:txBody>
      </p:sp>
    </p:spTree>
    <p:extLst>
      <p:ext uri="{BB962C8B-B14F-4D97-AF65-F5344CB8AC3E}">
        <p14:creationId xmlns:p14="http://schemas.microsoft.com/office/powerpoint/2010/main" val="3605039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C92764B7-4A52-927B-B101-7D06E430605E}"/>
              </a:ext>
            </a:extLst>
          </p:cNvPr>
          <p:cNvSpPr txBox="1"/>
          <p:nvPr/>
        </p:nvSpPr>
        <p:spPr>
          <a:xfrm>
            <a:off x="1257339" y="5803452"/>
            <a:ext cx="812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Évolution du CA par restaurants et par ville (2018/2019)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997AAF0-B15B-E075-6B52-93B6D3359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5" y="2278149"/>
            <a:ext cx="10792791" cy="6629400"/>
          </a:xfrm>
          <a:prstGeom prst="rect">
            <a:avLst/>
          </a:prstGeom>
        </p:spPr>
      </p:pic>
      <p:sp>
        <p:nvSpPr>
          <p:cNvPr id="27" name="TextBox 44">
            <a:extLst>
              <a:ext uri="{FF2B5EF4-FFF2-40B4-BE49-F238E27FC236}">
                <a16:creationId xmlns:a16="http://schemas.microsoft.com/office/drawing/2014/main" id="{291BB80E-AB99-A1F5-9E74-35FABAAD6C27}"/>
              </a:ext>
            </a:extLst>
          </p:cNvPr>
          <p:cNvSpPr txBox="1"/>
          <p:nvPr/>
        </p:nvSpPr>
        <p:spPr>
          <a:xfrm>
            <a:off x="3276600" y="673807"/>
            <a:ext cx="11963400" cy="34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6"/>
              </a:lnSpc>
            </a:pPr>
            <a:r>
              <a:rPr lang="en-US" sz="4400" dirty="0">
                <a:solidFill>
                  <a:srgbClr val="31D2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 2018-2019 par restaurant et par </a:t>
            </a:r>
            <a:r>
              <a:rPr lang="en-US" sz="4400" dirty="0" err="1">
                <a:solidFill>
                  <a:srgbClr val="31D2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villes</a:t>
            </a:r>
            <a:endParaRPr lang="en-US" sz="4400" dirty="0">
              <a:solidFill>
                <a:srgbClr val="31D28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600676DD-A499-8F7A-D58E-E4E17E6EB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273300"/>
            <a:ext cx="5526670" cy="32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9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356716"/>
            <a:chOff x="0" y="0"/>
            <a:chExt cx="24384000" cy="58089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7255" b="7662"/>
            <a:stretch>
              <a:fillRect/>
            </a:stretch>
          </p:blipFill>
          <p:spPr>
            <a:xfrm>
              <a:off x="0" y="0"/>
              <a:ext cx="24384000" cy="5808955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53872" y="6804309"/>
            <a:ext cx="2976484" cy="8830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rcRect t="17188" r="2418" b="12978"/>
          <a:stretch/>
        </p:blipFill>
        <p:spPr>
          <a:xfrm>
            <a:off x="3175716" y="8312692"/>
            <a:ext cx="3076105" cy="110069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38892" y="5623324"/>
            <a:ext cx="4241397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4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31D287"/>
                </a:solidFill>
                <a:latin typeface="Clear Sans Regular Bold"/>
              </a:rPr>
              <a:t>Logiciels</a:t>
            </a:r>
            <a:r>
              <a:rPr lang="en-US" sz="3499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3499" dirty="0" err="1">
                <a:solidFill>
                  <a:srgbClr val="31D287"/>
                </a:solidFill>
                <a:latin typeface="Clear Sans Regular Bold"/>
              </a:rPr>
              <a:t>utilisés</a:t>
            </a:r>
            <a:r>
              <a:rPr lang="en-US" sz="3499" dirty="0">
                <a:solidFill>
                  <a:srgbClr val="31D287"/>
                </a:solidFill>
                <a:latin typeface="Clear Sans Regular Bold"/>
              </a:rPr>
              <a:t> 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990524" y="5521601"/>
            <a:ext cx="4985673" cy="2854130"/>
            <a:chOff x="0" y="-38100"/>
            <a:chExt cx="6647563" cy="380550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5655195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49"/>
                </a:lnSpc>
                <a:spcBef>
                  <a:spcPct val="0"/>
                </a:spcBef>
              </a:pPr>
              <a:r>
                <a:rPr lang="en-US" sz="3499" dirty="0" err="1">
                  <a:solidFill>
                    <a:srgbClr val="31D287"/>
                  </a:solidFill>
                  <a:latin typeface="Clear Sans Regular"/>
                </a:rPr>
                <a:t>Pourquoi</a:t>
              </a:r>
              <a:r>
                <a:rPr lang="en-US" sz="3499" dirty="0">
                  <a:solidFill>
                    <a:srgbClr val="31D287"/>
                  </a:solidFill>
                  <a:latin typeface="Clear Sans Regular"/>
                </a:rPr>
                <a:t> 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92368" y="2157564"/>
              <a:ext cx="5655195" cy="1609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just">
                <a:lnSpc>
                  <a:spcPts val="2380"/>
                </a:lnSpc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rgbClr val="FFFFFF"/>
                  </a:solidFill>
                  <a:latin typeface="Clear Sans Regular"/>
                </a:rPr>
                <a:t>Exploration des </a:t>
              </a:r>
              <a:r>
                <a:rPr lang="en-US" sz="1700" dirty="0" err="1">
                  <a:solidFill>
                    <a:srgbClr val="FFFFFF"/>
                  </a:solidFill>
                  <a:latin typeface="Clear Sans Regular"/>
                </a:rPr>
                <a:t>données</a:t>
              </a:r>
              <a:endParaRPr lang="en-US" sz="1700" dirty="0">
                <a:solidFill>
                  <a:srgbClr val="FFFFFF"/>
                </a:solidFill>
                <a:latin typeface="Clear Sans Regular"/>
              </a:endParaRPr>
            </a:p>
            <a:p>
              <a:pPr marL="285750" indent="-285750" algn="just">
                <a:lnSpc>
                  <a:spcPts val="2380"/>
                </a:lnSpc>
                <a:buFont typeface="Arial" panose="020B0604020202020204" pitchFamily="34" charset="0"/>
                <a:buChar char="•"/>
              </a:pPr>
              <a:r>
                <a:rPr lang="en-US" sz="1700" dirty="0" err="1">
                  <a:solidFill>
                    <a:srgbClr val="FFFFFF"/>
                  </a:solidFill>
                  <a:latin typeface="Clear Sans Regular"/>
                </a:rPr>
                <a:t>Nettoyage</a:t>
              </a:r>
              <a:endParaRPr lang="en-US" sz="1700" dirty="0">
                <a:solidFill>
                  <a:srgbClr val="FFFFFF"/>
                </a:solidFill>
                <a:latin typeface="Clear Sans Regular"/>
              </a:endParaRPr>
            </a:p>
            <a:p>
              <a:pPr marL="285750" indent="-285750" algn="just">
                <a:lnSpc>
                  <a:spcPts val="2380"/>
                </a:lnSpc>
                <a:buFont typeface="Arial" panose="020B0604020202020204" pitchFamily="34" charset="0"/>
                <a:buChar char="•"/>
              </a:pPr>
              <a:r>
                <a:rPr lang="en-US" sz="1700" dirty="0" err="1">
                  <a:solidFill>
                    <a:srgbClr val="FFFFFF"/>
                  </a:solidFill>
                  <a:latin typeface="Clear Sans Regular"/>
                </a:rPr>
                <a:t>Visualisation</a:t>
              </a:r>
              <a:endParaRPr lang="en-US" sz="1700" dirty="0">
                <a:solidFill>
                  <a:srgbClr val="FFFFFF"/>
                </a:solidFill>
                <a:latin typeface="Clear Sans Regular"/>
              </a:endParaRPr>
            </a:p>
            <a:p>
              <a:pPr marL="285750" indent="-285750" algn="just">
                <a:lnSpc>
                  <a:spcPts val="2380"/>
                </a:lnSpc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rgbClr val="FFFFFF"/>
                  </a:solidFill>
                  <a:latin typeface="Clear Sans Regular"/>
                </a:rPr>
                <a:t>Insights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>
            <a:extLst>
              <a:ext uri="{FF2B5EF4-FFF2-40B4-BE49-F238E27FC236}">
                <a16:creationId xmlns:a16="http://schemas.microsoft.com/office/drawing/2014/main" id="{27CE62B1-62A7-D737-A459-E6C9942393BB}"/>
              </a:ext>
            </a:extLst>
          </p:cNvPr>
          <p:cNvSpPr/>
          <p:nvPr/>
        </p:nvSpPr>
        <p:spPr>
          <a:xfrm rot="-1753206">
            <a:off x="-6700167" y="-2840356"/>
            <a:ext cx="25783492" cy="11687524"/>
          </a:xfrm>
          <a:prstGeom prst="rect">
            <a:avLst/>
          </a:prstGeom>
          <a:solidFill>
            <a:srgbClr val="262E40"/>
          </a:solidFill>
        </p:spPr>
      </p:sp>
      <p:sp>
        <p:nvSpPr>
          <p:cNvPr id="2" name="AutoShape 2"/>
          <p:cNvSpPr/>
          <p:nvPr/>
        </p:nvSpPr>
        <p:spPr>
          <a:xfrm rot="-1753206">
            <a:off x="-1739045" y="4389019"/>
            <a:ext cx="25783492" cy="9586163"/>
          </a:xfrm>
          <a:prstGeom prst="rect">
            <a:avLst/>
          </a:prstGeom>
          <a:solidFill>
            <a:srgbClr val="2E384F"/>
          </a:solidFill>
        </p:spPr>
      </p:sp>
      <p:grpSp>
        <p:nvGrpSpPr>
          <p:cNvPr id="3" name="Group 3"/>
          <p:cNvGrpSpPr/>
          <p:nvPr/>
        </p:nvGrpSpPr>
        <p:grpSpPr>
          <a:xfrm>
            <a:off x="681793" y="1618324"/>
            <a:ext cx="4957007" cy="2413644"/>
            <a:chOff x="0" y="0"/>
            <a:chExt cx="1687841" cy="660400"/>
          </a:xfrm>
          <a:solidFill>
            <a:schemeClr val="bg1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12823078" y="7448006"/>
            <a:ext cx="4626722" cy="2507738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08821" y="3064528"/>
            <a:ext cx="5568478" cy="5568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07239">
            <a:off x="11029558" y="8001928"/>
            <a:ext cx="1675183" cy="8313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07239" flipH="1" flipV="1">
            <a:off x="5641306" y="1948407"/>
            <a:ext cx="1675183" cy="83131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49440" y="1943975"/>
            <a:ext cx="3824986" cy="176234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>
                <a:latin typeface="Montserrat"/>
              </a:rPr>
              <a:t>Bolt </a:t>
            </a:r>
            <a:r>
              <a:rPr lang="en-US" sz="2499" spc="49" dirty="0" err="1">
                <a:latin typeface="Montserrat"/>
              </a:rPr>
              <a:t>est</a:t>
            </a:r>
            <a:r>
              <a:rPr lang="en-US" sz="2499" spc="49" dirty="0">
                <a:latin typeface="Montserrat"/>
              </a:rPr>
              <a:t> un </a:t>
            </a:r>
            <a:r>
              <a:rPr lang="en-US" sz="2499" spc="49" dirty="0" err="1">
                <a:latin typeface="Montserrat"/>
              </a:rPr>
              <a:t>acteur</a:t>
            </a:r>
            <a:r>
              <a:rPr lang="en-US" sz="2499" spc="49" dirty="0">
                <a:latin typeface="Montserrat"/>
              </a:rPr>
              <a:t> </a:t>
            </a:r>
            <a:r>
              <a:rPr lang="en-US" sz="2499" spc="49" dirty="0" err="1">
                <a:latin typeface="Montserrat"/>
              </a:rPr>
              <a:t>majeur</a:t>
            </a:r>
            <a:r>
              <a:rPr lang="en-US" sz="2499" spc="49" dirty="0">
                <a:latin typeface="Montserrat"/>
              </a:rPr>
              <a:t> du </a:t>
            </a:r>
            <a:r>
              <a:rPr lang="en-US" sz="2499" spc="49" dirty="0" err="1">
                <a:latin typeface="Montserrat"/>
              </a:rPr>
              <a:t>réseau</a:t>
            </a:r>
            <a:r>
              <a:rPr lang="en-US" sz="2499" spc="49" dirty="0">
                <a:latin typeface="Montserrat"/>
              </a:rPr>
              <a:t> VTC (</a:t>
            </a:r>
            <a:r>
              <a:rPr lang="fr-CH" sz="2499" spc="49" dirty="0">
                <a:latin typeface="Montserrat"/>
              </a:rPr>
              <a:t>Véhicule de Transport avec Chauffeur)</a:t>
            </a:r>
            <a:endParaRPr lang="en-US" sz="2499" spc="49" dirty="0">
              <a:latin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33446" y="7820704"/>
            <a:ext cx="3824986" cy="176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Bolt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souhaite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pénétrer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le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marché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de la livraison de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repas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français</a:t>
            </a:r>
            <a:endParaRPr lang="en-US" sz="2499" spc="49" dirty="0">
              <a:solidFill>
                <a:srgbClr val="212423"/>
              </a:solidFill>
              <a:latin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0697" y="946376"/>
            <a:ext cx="3499197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b="1" spc="58" dirty="0" err="1">
                <a:solidFill>
                  <a:srgbClr val="35D186"/>
                </a:solidFill>
                <a:latin typeface="Montserrat Extra-Bold"/>
              </a:rPr>
              <a:t>Activités</a:t>
            </a:r>
            <a:endParaRPr lang="en-US" sz="2941" b="1" spc="58" dirty="0">
              <a:solidFill>
                <a:srgbClr val="35D186"/>
              </a:solidFill>
              <a:latin typeface="Montserrat Ex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33446" y="6896100"/>
            <a:ext cx="3824986" cy="46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b="1" spc="58" dirty="0">
                <a:solidFill>
                  <a:srgbClr val="35D186"/>
                </a:solidFill>
                <a:latin typeface="Montserrat Extra-Bold"/>
              </a:rPr>
              <a:t>Ambitions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0AECCE6-F234-CE87-9B3F-B8DDE339E4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309828" y="5176585"/>
            <a:ext cx="2955353" cy="173453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9D35964-F8B2-F545-77B4-C03027FDECC1}"/>
              </a:ext>
            </a:extLst>
          </p:cNvPr>
          <p:cNvSpPr txBox="1"/>
          <p:nvPr/>
        </p:nvSpPr>
        <p:spPr>
          <a:xfrm>
            <a:off x="10874654" y="1625924"/>
            <a:ext cx="48650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100M+ </a:t>
            </a:r>
            <a:r>
              <a:rPr lang="fr-CH" sz="4800" dirty="0">
                <a:solidFill>
                  <a:schemeClr val="bg1"/>
                </a:solidFill>
              </a:rPr>
              <a:t>utilisateurs</a:t>
            </a:r>
          </a:p>
          <a:p>
            <a:r>
              <a:rPr lang="fr-CH" sz="4800" dirty="0">
                <a:solidFill>
                  <a:schemeClr val="bg1"/>
                </a:solidFill>
              </a:rPr>
              <a:t> mondial</a:t>
            </a:r>
          </a:p>
          <a:p>
            <a:br>
              <a:rPr lang="fr-CH" dirty="0"/>
            </a:br>
            <a:endParaRPr lang="fr-CH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CAA0C5-AE07-AE23-3A89-7CBC5AABA401}"/>
              </a:ext>
            </a:extLst>
          </p:cNvPr>
          <p:cNvSpPr txBox="1"/>
          <p:nvPr/>
        </p:nvSpPr>
        <p:spPr>
          <a:xfrm>
            <a:off x="1768646" y="8115397"/>
            <a:ext cx="4957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70+ </a:t>
            </a:r>
            <a:r>
              <a:rPr lang="fr-CH" sz="4800" dirty="0">
                <a:solidFill>
                  <a:schemeClr val="bg1"/>
                </a:solidFill>
              </a:rPr>
              <a:t>nationalités</a:t>
            </a:r>
          </a:p>
          <a:p>
            <a:br>
              <a:rPr lang="fr-CH" dirty="0"/>
            </a:br>
            <a:endParaRPr lang="fr-CH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5FDECF3-BA60-2C77-54CF-09D76C0BE981}"/>
              </a:ext>
            </a:extLst>
          </p:cNvPr>
          <p:cNvSpPr txBox="1"/>
          <p:nvPr/>
        </p:nvSpPr>
        <p:spPr>
          <a:xfrm>
            <a:off x="12148411" y="5030827"/>
            <a:ext cx="7014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>
                <a:solidFill>
                  <a:schemeClr val="bg1"/>
                </a:solidFill>
              </a:rPr>
              <a:t>Présent dans </a:t>
            </a:r>
            <a:r>
              <a:rPr lang="fr-CH" sz="4800" b="1" dirty="0">
                <a:solidFill>
                  <a:schemeClr val="bg1"/>
                </a:solidFill>
              </a:rPr>
              <a:t>45+ pays</a:t>
            </a:r>
            <a:endParaRPr lang="fr-CH" sz="4800" dirty="0">
              <a:solidFill>
                <a:schemeClr val="bg1"/>
              </a:solidFill>
            </a:endParaRPr>
          </a:p>
          <a:p>
            <a:br>
              <a:rPr lang="fr-CH" dirty="0"/>
            </a:br>
            <a:endParaRPr lang="fr-CH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9C13BEC-C67E-367B-16FE-514EEEB4E6F7}"/>
              </a:ext>
            </a:extLst>
          </p:cNvPr>
          <p:cNvSpPr txBox="1"/>
          <p:nvPr/>
        </p:nvSpPr>
        <p:spPr>
          <a:xfrm>
            <a:off x="483592" y="6063011"/>
            <a:ext cx="4549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4000+ </a:t>
            </a:r>
            <a:r>
              <a:rPr lang="fr-CH" sz="4800" dirty="0">
                <a:solidFill>
                  <a:schemeClr val="bg1"/>
                </a:solidFill>
              </a:rPr>
              <a:t>employés</a:t>
            </a:r>
          </a:p>
          <a:p>
            <a:br>
              <a:rPr lang="fr-CH" dirty="0"/>
            </a:br>
            <a:endParaRPr lang="fr-CH" dirty="0"/>
          </a:p>
        </p:txBody>
      </p:sp>
      <p:pic>
        <p:nvPicPr>
          <p:cNvPr id="1026" name="Picture 2" descr="Bolt Food">
            <a:extLst>
              <a:ext uri="{FF2B5EF4-FFF2-40B4-BE49-F238E27FC236}">
                <a16:creationId xmlns:a16="http://schemas.microsoft.com/office/drawing/2014/main" id="{A0EA6389-E56A-158B-E8AB-B45E0E29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819" y="725976"/>
            <a:ext cx="2797581" cy="185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4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597317" y="2664834"/>
            <a:ext cx="16300565" cy="7517047"/>
            <a:chOff x="528827" y="1659635"/>
            <a:chExt cx="10867043" cy="5011364"/>
          </a:xfrm>
        </p:grpSpPr>
        <p:pic>
          <p:nvPicPr>
            <p:cNvPr id="90" name="Google Shape;90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05695" y="1808535"/>
              <a:ext cx="3643855" cy="3424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1"/>
            <p:cNvSpPr/>
            <p:nvPr/>
          </p:nvSpPr>
          <p:spPr>
            <a:xfrm>
              <a:off x="4538472" y="2042159"/>
              <a:ext cx="3203575" cy="2982595"/>
            </a:xfrm>
            <a:custGeom>
              <a:avLst/>
              <a:gdLst/>
              <a:ahLst/>
              <a:cxnLst/>
              <a:rect l="l" t="t" r="r" b="b"/>
              <a:pathLst>
                <a:path w="3203575" h="2982595" extrusionOk="0">
                  <a:moveTo>
                    <a:pt x="3203448" y="0"/>
                  </a:moveTo>
                  <a:lnTo>
                    <a:pt x="0" y="0"/>
                  </a:lnTo>
                  <a:lnTo>
                    <a:pt x="0" y="2982468"/>
                  </a:lnTo>
                  <a:lnTo>
                    <a:pt x="3203448" y="2982468"/>
                  </a:lnTo>
                  <a:lnTo>
                    <a:pt x="3203448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2700"/>
            </a:p>
          </p:txBody>
        </p:sp>
        <p:pic>
          <p:nvPicPr>
            <p:cNvPr id="92" name="Google Shape;92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50996" y="2948502"/>
              <a:ext cx="3944874" cy="372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1"/>
            <p:cNvSpPr/>
            <p:nvPr/>
          </p:nvSpPr>
          <p:spPr>
            <a:xfrm>
              <a:off x="8116823" y="2042159"/>
              <a:ext cx="3205480" cy="2982595"/>
            </a:xfrm>
            <a:custGeom>
              <a:avLst/>
              <a:gdLst/>
              <a:ahLst/>
              <a:cxnLst/>
              <a:rect l="l" t="t" r="r" b="b"/>
              <a:pathLst>
                <a:path w="3205479" h="2982595" extrusionOk="0">
                  <a:moveTo>
                    <a:pt x="3204972" y="0"/>
                  </a:moveTo>
                  <a:lnTo>
                    <a:pt x="0" y="0"/>
                  </a:lnTo>
                  <a:lnTo>
                    <a:pt x="0" y="2982468"/>
                  </a:lnTo>
                  <a:lnTo>
                    <a:pt x="3204972" y="2982468"/>
                  </a:lnTo>
                  <a:lnTo>
                    <a:pt x="3204972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2700"/>
            </a:p>
          </p:txBody>
        </p:sp>
        <p:pic>
          <p:nvPicPr>
            <p:cNvPr id="94" name="Google Shape;94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827" y="1659635"/>
              <a:ext cx="3943350" cy="372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1"/>
            <p:cNvSpPr/>
            <p:nvPr/>
          </p:nvSpPr>
          <p:spPr>
            <a:xfrm>
              <a:off x="911352" y="2042159"/>
              <a:ext cx="3203575" cy="2982595"/>
            </a:xfrm>
            <a:custGeom>
              <a:avLst/>
              <a:gdLst/>
              <a:ahLst/>
              <a:cxnLst/>
              <a:rect l="l" t="t" r="r" b="b"/>
              <a:pathLst>
                <a:path w="3203575" h="2982595" extrusionOk="0">
                  <a:moveTo>
                    <a:pt x="3203448" y="0"/>
                  </a:moveTo>
                  <a:lnTo>
                    <a:pt x="0" y="0"/>
                  </a:lnTo>
                  <a:lnTo>
                    <a:pt x="0" y="2982468"/>
                  </a:lnTo>
                  <a:lnTo>
                    <a:pt x="3203448" y="2982468"/>
                  </a:lnTo>
                  <a:lnTo>
                    <a:pt x="3203448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96" name="Google Shape;96;p11"/>
          <p:cNvSpPr txBox="1"/>
          <p:nvPr/>
        </p:nvSpPr>
        <p:spPr>
          <a:xfrm>
            <a:off x="1367028" y="3063240"/>
            <a:ext cx="480555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45"/>
              </a:spcBef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01930"/>
            <a:r>
              <a:rPr lang="en-US" sz="2700" dirty="0">
                <a:latin typeface="Quattrocento Sans"/>
                <a:ea typeface="Quattrocento Sans"/>
                <a:cs typeface="Quattrocento Sans"/>
                <a:sym typeface="Quattrocento Sans"/>
              </a:rPr>
              <a:t>Les plus grands </a:t>
            </a:r>
            <a:r>
              <a:rPr lang="en-US" sz="27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groupes</a:t>
            </a:r>
            <a:r>
              <a:rPr lang="en-US" sz="2700" dirty="0">
                <a:latin typeface="Quattrocento Sans"/>
                <a:ea typeface="Quattrocento Sans"/>
                <a:cs typeface="Quattrocento Sans"/>
                <a:sym typeface="Quattrocento Sans"/>
              </a:rPr>
              <a:t> de livraison </a:t>
            </a:r>
            <a:r>
              <a:rPr lang="en-US" sz="27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en</a:t>
            </a:r>
            <a:r>
              <a:rPr lang="en-US" sz="2700" dirty="0">
                <a:latin typeface="Quattrocento Sans"/>
                <a:ea typeface="Quattrocento Sans"/>
                <a:cs typeface="Quattrocento Sans"/>
                <a:sym typeface="Quattrocento Sans"/>
              </a:rPr>
              <a:t> France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6708266" y="3616170"/>
            <a:ext cx="4805363" cy="406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fr-CH" sz="25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0554" marR="484823" indent="-430529">
              <a:lnSpc>
                <a:spcPct val="110000"/>
              </a:lnSpc>
              <a:buSzPts val="1400"/>
              <a:buFont typeface="Arial"/>
              <a:buChar char="•"/>
            </a:pPr>
            <a:r>
              <a:rPr lang="fr-CH" sz="2100" b="1" dirty="0">
                <a:latin typeface="Quattrocento Sans"/>
                <a:ea typeface="Quattrocento Sans"/>
                <a:cs typeface="Quattrocento Sans"/>
                <a:sym typeface="Quattrocento Sans"/>
              </a:rPr>
              <a:t>Niveau client </a:t>
            </a:r>
            <a:r>
              <a:rPr lang="fr-CH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: Identifiant client*, Sexe du client, Adresse</a:t>
            </a:r>
          </a:p>
          <a:p>
            <a:pPr marL="630554" marR="484823" indent="-430529">
              <a:lnSpc>
                <a:spcPct val="110000"/>
              </a:lnSpc>
              <a:buSzPts val="1400"/>
              <a:buFont typeface="Arial"/>
              <a:buChar char="•"/>
            </a:pPr>
            <a:endParaRPr lang="fr-CH"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630554" marR="484823" indent="-430529">
              <a:lnSpc>
                <a:spcPct val="110000"/>
              </a:lnSpc>
              <a:buSzPts val="1400"/>
              <a:buFont typeface="Arial"/>
              <a:buChar char="•"/>
            </a:pPr>
            <a:r>
              <a:rPr lang="fr-CH" sz="2100" b="1" dirty="0">
                <a:latin typeface="Quattrocento Sans"/>
                <a:ea typeface="Quattrocento Sans"/>
                <a:cs typeface="Quattrocento Sans"/>
                <a:sym typeface="Quattrocento Sans"/>
              </a:rPr>
              <a:t>Niveau commande </a:t>
            </a:r>
            <a:r>
              <a:rPr lang="fr-CH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: Date, heure, Total payé, Mode de paiement, Frais, Montant de la promotion, Nom et catégorie du restaurant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1" name="Google Shape;101;p11"/>
          <p:cNvGrpSpPr/>
          <p:nvPr/>
        </p:nvGrpSpPr>
        <p:grpSpPr>
          <a:xfrm>
            <a:off x="1763170" y="3992699"/>
            <a:ext cx="13908307" cy="3304221"/>
            <a:chOff x="1318260" y="2206117"/>
            <a:chExt cx="8995409" cy="2202814"/>
          </a:xfrm>
        </p:grpSpPr>
        <p:pic>
          <p:nvPicPr>
            <p:cNvPr id="102" name="Google Shape;102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83193" y="2206117"/>
              <a:ext cx="2030476" cy="278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18260" y="3730752"/>
              <a:ext cx="1013460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13332" y="3200400"/>
              <a:ext cx="1778508" cy="294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775204" y="3688080"/>
              <a:ext cx="722376" cy="7208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1171105" y="1888110"/>
            <a:ext cx="10165950" cy="9415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8075" rIns="0" bIns="0" rtlCol="0" anchor="t" anchorCtr="0">
            <a:spAutoFit/>
          </a:bodyPr>
          <a:lstStyle/>
          <a:p>
            <a:pPr marL="19050"/>
            <a:r>
              <a:rPr lang="en-US" dirty="0">
                <a:solidFill>
                  <a:schemeClr val="bg1"/>
                </a:solidFill>
              </a:rPr>
              <a:t>Les </a:t>
            </a:r>
            <a:r>
              <a:rPr lang="en-US" dirty="0" err="1">
                <a:solidFill>
                  <a:schemeClr val="bg1"/>
                </a:solidFill>
              </a:rPr>
              <a:t>données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disponibles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" name="Google Shape;107;p11"/>
          <p:cNvSpPr txBox="1"/>
          <p:nvPr/>
        </p:nvSpPr>
        <p:spPr>
          <a:xfrm>
            <a:off x="1149811" y="1533382"/>
            <a:ext cx="2793683" cy="29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spAutoFit/>
          </a:bodyPr>
          <a:lstStyle/>
          <a:p>
            <a:pPr marL="19050"/>
            <a:r>
              <a:rPr lang="en-US" b="1" dirty="0">
                <a:solidFill>
                  <a:srgbClr val="35D18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DESCRIPTION DU DATASET</a:t>
            </a:r>
            <a:endParaRPr dirty="0">
              <a:solidFill>
                <a:srgbClr val="35D18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1347978" y="8186318"/>
            <a:ext cx="14323500" cy="29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spAutoFit/>
          </a:bodyPr>
          <a:lstStyle/>
          <a:p>
            <a:pPr marL="19050"/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Google Shape;96;p11">
            <a:extLst>
              <a:ext uri="{FF2B5EF4-FFF2-40B4-BE49-F238E27FC236}">
                <a16:creationId xmlns:a16="http://schemas.microsoft.com/office/drawing/2014/main" id="{2F9A67F5-A9FE-F719-ADB4-7364F93B35BE}"/>
              </a:ext>
            </a:extLst>
          </p:cNvPr>
          <p:cNvSpPr txBox="1"/>
          <p:nvPr/>
        </p:nvSpPr>
        <p:spPr>
          <a:xfrm>
            <a:off x="1512304" y="3355281"/>
            <a:ext cx="48055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CH" sz="2400" dirty="0">
                <a:solidFill>
                  <a:srgbClr val="2E38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4800" dirty="0">
                <a:solidFill>
                  <a:srgbClr val="2E384F"/>
                </a:solidFill>
                <a:sym typeface="Quattrocento Sans"/>
              </a:rPr>
              <a:t>Les marchands</a:t>
            </a:r>
            <a:endParaRPr sz="4800" dirty="0">
              <a:solidFill>
                <a:srgbClr val="2E384F"/>
              </a:solidFill>
              <a:sym typeface="Quattrocento Sans"/>
            </a:endParaRPr>
          </a:p>
        </p:txBody>
      </p:sp>
      <p:sp>
        <p:nvSpPr>
          <p:cNvPr id="6" name="Google Shape;106;p11">
            <a:extLst>
              <a:ext uri="{FF2B5EF4-FFF2-40B4-BE49-F238E27FC236}">
                <a16:creationId xmlns:a16="http://schemas.microsoft.com/office/drawing/2014/main" id="{2D945C45-7518-F7D6-4F9B-736F26B8D38C}"/>
              </a:ext>
            </a:extLst>
          </p:cNvPr>
          <p:cNvSpPr txBox="1">
            <a:spLocks/>
          </p:cNvSpPr>
          <p:nvPr/>
        </p:nvSpPr>
        <p:spPr>
          <a:xfrm>
            <a:off x="6871002" y="3236906"/>
            <a:ext cx="3644434" cy="14955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8075" rIns="0" bIns="0" rtlCol="0" anchor="t" anchorCtr="0">
            <a:spAutoFit/>
          </a:bodyPr>
          <a:lstStyle>
            <a:lvl1pPr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kern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z="4800" b="0" dirty="0">
                <a:solidFill>
                  <a:srgbClr val="2E384F"/>
                </a:solidFill>
                <a:latin typeface="+mn-lt"/>
                <a:ea typeface="+mn-ea"/>
                <a:cs typeface="+mn-cs"/>
              </a:rPr>
              <a:t>Les </a:t>
            </a:r>
            <a:r>
              <a:rPr lang="en-US" sz="4800" b="0" dirty="0" err="1">
                <a:solidFill>
                  <a:srgbClr val="2E384F"/>
                </a:solidFill>
                <a:latin typeface="+mn-lt"/>
                <a:ea typeface="+mn-ea"/>
                <a:cs typeface="+mn-cs"/>
              </a:rPr>
              <a:t>données</a:t>
            </a:r>
            <a:r>
              <a:rPr lang="en-US" sz="4800" b="0" dirty="0">
                <a:solidFill>
                  <a:srgbClr val="2E384F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4800" b="0" dirty="0" err="1">
                <a:solidFill>
                  <a:srgbClr val="2E384F"/>
                </a:solidFill>
                <a:latin typeface="+mn-lt"/>
                <a:ea typeface="+mn-ea"/>
                <a:cs typeface="+mn-cs"/>
              </a:rPr>
              <a:t>disponibles</a:t>
            </a:r>
            <a:r>
              <a:rPr lang="en-US" sz="4800" b="0" dirty="0">
                <a:solidFill>
                  <a:srgbClr val="2E384F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A25F02-746F-F13D-5EC2-6C56C1336D88}"/>
              </a:ext>
            </a:extLst>
          </p:cNvPr>
          <p:cNvSpPr/>
          <p:nvPr/>
        </p:nvSpPr>
        <p:spPr>
          <a:xfrm>
            <a:off x="12043116" y="3247177"/>
            <a:ext cx="5912906" cy="447389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96;p11">
            <a:extLst>
              <a:ext uri="{FF2B5EF4-FFF2-40B4-BE49-F238E27FC236}">
                <a16:creationId xmlns:a16="http://schemas.microsoft.com/office/drawing/2014/main" id="{ADC7EE61-0F96-B9F8-CA10-7384D45805EE}"/>
              </a:ext>
            </a:extLst>
          </p:cNvPr>
          <p:cNvSpPr txBox="1"/>
          <p:nvPr/>
        </p:nvSpPr>
        <p:spPr>
          <a:xfrm>
            <a:off x="12143261" y="3247177"/>
            <a:ext cx="58127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fr-CH" sz="4800" dirty="0">
                <a:solidFill>
                  <a:srgbClr val="2E384F"/>
                </a:solidFill>
                <a:sym typeface="Quattrocento Sans"/>
              </a:rPr>
              <a:t>Données sur</a:t>
            </a:r>
          </a:p>
          <a:p>
            <a:pPr>
              <a:buSzPts val="1400"/>
            </a:pPr>
            <a:r>
              <a:rPr lang="fr-CH" sz="4800" dirty="0">
                <a:solidFill>
                  <a:srgbClr val="2E384F"/>
                </a:solidFill>
                <a:sym typeface="Quattrocento Sans"/>
              </a:rPr>
              <a:t>le champ d'application</a:t>
            </a:r>
          </a:p>
        </p:txBody>
      </p:sp>
      <p:sp>
        <p:nvSpPr>
          <p:cNvPr id="100" name="Google Shape;100;p11"/>
          <p:cNvSpPr txBox="1"/>
          <p:nvPr/>
        </p:nvSpPr>
        <p:spPr>
          <a:xfrm>
            <a:off x="11962005" y="4598135"/>
            <a:ext cx="4808220" cy="296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endParaRPr lang="fr-CH"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53"/>
              </a:spcBef>
            </a:pPr>
            <a:endParaRPr sz="2175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9133" marR="1153478" indent="-430530">
              <a:lnSpc>
                <a:spcPct val="110000"/>
              </a:lnSpc>
              <a:buSzPts val="1400"/>
              <a:buFont typeface="Arial"/>
              <a:buChar char="•"/>
            </a:pPr>
            <a:r>
              <a:rPr lang="en-US" sz="2100" b="1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Données</a:t>
            </a:r>
            <a:r>
              <a:rPr lang="en-US" sz="2100" b="1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100" b="1" dirty="0" err="1">
                <a:latin typeface="Quattrocento Sans"/>
                <a:ea typeface="Quattrocento Sans"/>
                <a:cs typeface="Quattrocento Sans"/>
                <a:sym typeface="Quattrocento Sans"/>
              </a:rPr>
              <a:t>Françaises</a:t>
            </a:r>
            <a:r>
              <a:rPr lang="en-US" sz="2100" b="1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: Top 5 </a:t>
            </a:r>
            <a:r>
              <a:rPr lang="en-US" sz="21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villes</a:t>
            </a: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lang="en-US" sz="21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françaises</a:t>
            </a: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  (Paris, Lyon,  Bordeaux, Lille et Toulouse)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679133" indent="-430530">
              <a:spcBef>
                <a:spcPts val="255"/>
              </a:spcBef>
              <a:buSzPts val="1400"/>
              <a:buFont typeface="Arial"/>
              <a:buChar char="•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2017 to 2019 </a:t>
            </a:r>
            <a:r>
              <a:rPr lang="en-US" sz="21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données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50" name="Picture 2" descr="food being delivered">
            <a:extLst>
              <a:ext uri="{FF2B5EF4-FFF2-40B4-BE49-F238E27FC236}">
                <a16:creationId xmlns:a16="http://schemas.microsoft.com/office/drawing/2014/main" id="{07F2FD22-5040-9C93-7BA2-B7DDA291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022" y="8064585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91312" y="8731039"/>
            <a:ext cx="1917849" cy="11256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38400" y="4381500"/>
            <a:ext cx="12395288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 dirty="0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1. Les insights de </a:t>
            </a:r>
            <a:r>
              <a:rPr lang="en-US" sz="7015" dirty="0" err="1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marché</a:t>
            </a:r>
            <a:endParaRPr lang="en-US" sz="7015" dirty="0">
              <a:solidFill>
                <a:srgbClr val="FFFFFF"/>
              </a:solidFill>
              <a:ea typeface="Baskerville" panose="02020502070401020303" pitchFamily="18" charset="0"/>
              <a:cs typeface="Al Nile" pitchFamily="2" charset="-78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677769D-EF20-FDCE-395F-2D5A40AE7D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54400" y="31153"/>
            <a:ext cx="2062637" cy="18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8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100412" cy="10287000"/>
          </a:xfrm>
          <a:prstGeom prst="rect">
            <a:avLst/>
          </a:prstGeom>
          <a:solidFill>
            <a:srgbClr val="272E40"/>
          </a:solidFill>
        </p:spPr>
      </p:sp>
      <p:grpSp>
        <p:nvGrpSpPr>
          <p:cNvPr id="42" name="Group 42"/>
          <p:cNvGrpSpPr/>
          <p:nvPr/>
        </p:nvGrpSpPr>
        <p:grpSpPr>
          <a:xfrm>
            <a:off x="10703948" y="308519"/>
            <a:ext cx="6174516" cy="6219975"/>
            <a:chOff x="0" y="-294359"/>
            <a:chExt cx="8232688" cy="8064324"/>
          </a:xfrm>
        </p:grpSpPr>
        <p:sp>
          <p:nvSpPr>
            <p:cNvPr id="43" name="TextBox 43"/>
            <p:cNvSpPr txBox="1"/>
            <p:nvPr/>
          </p:nvSpPr>
          <p:spPr>
            <a:xfrm>
              <a:off x="100059" y="-294359"/>
              <a:ext cx="8107644" cy="215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5400" b="1" spc="-121" dirty="0" err="1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Évolution</a:t>
              </a:r>
              <a:r>
                <a:rPr lang="en-US" sz="5400" b="1" spc="-121" dirty="0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du </a:t>
              </a:r>
              <a:r>
                <a:rPr lang="en-US" sz="5400" b="1" dirty="0" err="1">
                  <a:solidFill>
                    <a:srgbClr val="35D186"/>
                  </a:solidFill>
                  <a:ea typeface="Baskerville" panose="02020502070401020303" pitchFamily="18" charset="0"/>
                  <a:cs typeface="Al Nile" pitchFamily="2" charset="-78"/>
                </a:rPr>
                <a:t>marché</a:t>
              </a:r>
              <a:r>
                <a:rPr lang="en-US" sz="5400" b="1" dirty="0">
                  <a:solidFill>
                    <a:srgbClr val="35D186"/>
                  </a:solidFill>
                  <a:ea typeface="Baskerville" panose="02020502070401020303" pitchFamily="18" charset="0"/>
                  <a:cs typeface="Al Nile" pitchFamily="2" charset="-78"/>
                </a:rPr>
                <a:t> de livraison de </a:t>
              </a:r>
              <a:r>
                <a:rPr lang="en-US" sz="5400" b="1" dirty="0" err="1">
                  <a:solidFill>
                    <a:srgbClr val="35D186"/>
                  </a:solidFill>
                  <a:ea typeface="Baskerville" panose="02020502070401020303" pitchFamily="18" charset="0"/>
                  <a:cs typeface="Al Nile" pitchFamily="2" charset="-78"/>
                </a:rPr>
                <a:t>repas</a:t>
              </a:r>
              <a:endParaRPr lang="en-US" sz="5400" b="1" dirty="0">
                <a:solidFill>
                  <a:srgbClr val="35D186"/>
                </a:solidFill>
                <a:ea typeface="Baskerville" panose="02020502070401020303" pitchFamily="18" charset="0"/>
                <a:cs typeface="Al Nile" pitchFamily="2" charset="-78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545420"/>
              <a:ext cx="8232688" cy="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115"/>
                </a:lnSpc>
                <a:buFont typeface="Arial" panose="020B0604020202020204" pitchFamily="34" charset="0"/>
                <a:buChar char="•"/>
              </a:pPr>
              <a:endParaRPr lang="en-US" sz="2225" dirty="0">
                <a:solidFill>
                  <a:srgbClr val="000000"/>
                </a:solidFill>
                <a:latin typeface="Clear Sans Regular"/>
              </a:endParaRPr>
            </a:p>
          </p:txBody>
        </p: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100060" y="2609639"/>
              <a:ext cx="8107644" cy="599183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0" y="4178618"/>
              <a:ext cx="8232688" cy="3591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r>
                <a:rPr lang="en-US" sz="2800" dirty="0" err="1">
                  <a:solidFill>
                    <a:srgbClr val="051D40"/>
                  </a:solidFill>
                  <a:latin typeface="Hammersmith One"/>
                </a:rPr>
                <a:t>Depuis</a:t>
              </a:r>
              <a:r>
                <a:rPr lang="en-US" sz="2800" dirty="0">
                  <a:solidFill>
                    <a:srgbClr val="051D40"/>
                  </a:solidFill>
                  <a:latin typeface="Hammersmith One"/>
                </a:rPr>
                <a:t> mi-2017 Uber Eats </a:t>
              </a:r>
              <a:r>
                <a:rPr lang="en-US" sz="2800" dirty="0" err="1">
                  <a:solidFill>
                    <a:srgbClr val="051D40"/>
                  </a:solidFill>
                  <a:latin typeface="Hammersmith One"/>
                </a:rPr>
                <a:t>est</a:t>
              </a:r>
              <a:r>
                <a:rPr lang="en-US" sz="2800" dirty="0">
                  <a:solidFill>
                    <a:srgbClr val="051D40"/>
                  </a:solidFill>
                  <a:latin typeface="Hammersmith One"/>
                </a:rPr>
                <a:t> </a:t>
              </a:r>
              <a:r>
                <a:rPr lang="en-US" sz="2800" dirty="0" err="1">
                  <a:solidFill>
                    <a:srgbClr val="051D40"/>
                  </a:solidFill>
                  <a:latin typeface="Hammersmith One"/>
                </a:rPr>
                <a:t>en</a:t>
              </a:r>
              <a:r>
                <a:rPr lang="en-US" sz="2800" dirty="0">
                  <a:solidFill>
                    <a:srgbClr val="051D40"/>
                  </a:solidFill>
                  <a:latin typeface="Hammersmith One"/>
                </a:rPr>
                <a:t> tête avec la plus </a:t>
              </a:r>
              <a:r>
                <a:rPr lang="en-US" sz="2800" dirty="0" err="1">
                  <a:solidFill>
                    <a:srgbClr val="051D40"/>
                  </a:solidFill>
                  <a:latin typeface="Hammersmith One"/>
                </a:rPr>
                <a:t>grosse</a:t>
              </a:r>
              <a:r>
                <a:rPr lang="en-US" sz="2800" dirty="0">
                  <a:solidFill>
                    <a:srgbClr val="051D40"/>
                  </a:solidFill>
                  <a:latin typeface="Hammersmith One"/>
                </a:rPr>
                <a:t> part de </a:t>
              </a:r>
              <a:r>
                <a:rPr lang="en-US" sz="2800" dirty="0" err="1">
                  <a:solidFill>
                    <a:srgbClr val="051D40"/>
                  </a:solidFill>
                  <a:latin typeface="Hammersmith One"/>
                </a:rPr>
                <a:t>marché</a:t>
              </a: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</p:txBody>
        </p:sp>
      </p:grpSp>
      <p:pic>
        <p:nvPicPr>
          <p:cNvPr id="52" name="Image 51">
            <a:extLst>
              <a:ext uri="{FF2B5EF4-FFF2-40B4-BE49-F238E27FC236}">
                <a16:creationId xmlns:a16="http://schemas.microsoft.com/office/drawing/2014/main" id="{B1374252-0063-3A14-BEEC-28059FE5A9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6" t="9633" r="3787" b="8082"/>
          <a:stretch/>
        </p:blipFill>
        <p:spPr>
          <a:xfrm>
            <a:off x="1883164" y="6158514"/>
            <a:ext cx="5777943" cy="3321904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1E1D7F05-1ED6-686F-E433-3793D730B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88"/>
          <a:stretch/>
        </p:blipFill>
        <p:spPr>
          <a:xfrm>
            <a:off x="1883511" y="1247763"/>
            <a:ext cx="5777943" cy="33736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B1073B2-6473-71AB-D3BA-FD99A593D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5938948"/>
            <a:ext cx="4572000" cy="238923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EAEB553-C5F3-E4D2-4E58-A09243CAE726}"/>
              </a:ext>
            </a:extLst>
          </p:cNvPr>
          <p:cNvSpPr txBox="1"/>
          <p:nvPr/>
        </p:nvSpPr>
        <p:spPr>
          <a:xfrm>
            <a:off x="3448132" y="754796"/>
            <a:ext cx="3560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Chiffre d'affaire total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10766D-809F-A71E-836A-34903FB1484D}"/>
              </a:ext>
            </a:extLst>
          </p:cNvPr>
          <p:cNvSpPr txBox="1"/>
          <p:nvPr/>
        </p:nvSpPr>
        <p:spPr>
          <a:xfrm>
            <a:off x="3270009" y="5250049"/>
            <a:ext cx="3560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Répartition de part de marché depuis 2017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4DBEE7B7-CCF3-4EC1-ED6E-EEF08D790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" t="4345" r="-6635" b="2537"/>
          <a:stretch/>
        </p:blipFill>
        <p:spPr>
          <a:xfrm>
            <a:off x="-236777" y="-16241"/>
            <a:ext cx="11884830" cy="10287000"/>
          </a:xfrm>
          <a:prstGeom prst="rect">
            <a:avLst/>
          </a:prstGeom>
          <a:ln>
            <a:noFill/>
          </a:ln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8C16BDB-138D-0D4D-F451-875BBF89B05B}"/>
              </a:ext>
            </a:extLst>
          </p:cNvPr>
          <p:cNvSpPr/>
          <p:nvPr/>
        </p:nvSpPr>
        <p:spPr>
          <a:xfrm>
            <a:off x="10661266" y="0"/>
            <a:ext cx="7742084" cy="10287000"/>
          </a:xfrm>
          <a:prstGeom prst="rect">
            <a:avLst/>
          </a:prstGeom>
          <a:solidFill>
            <a:srgbClr val="26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E40"/>
              </a:solidFill>
            </a:endParaRPr>
          </a:p>
        </p:txBody>
      </p:sp>
      <p:grpSp>
        <p:nvGrpSpPr>
          <p:cNvPr id="42" name="Group 42"/>
          <p:cNvGrpSpPr/>
          <p:nvPr/>
        </p:nvGrpSpPr>
        <p:grpSpPr>
          <a:xfrm>
            <a:off x="10852686" y="580443"/>
            <a:ext cx="6522484" cy="5555538"/>
            <a:chOff x="-143980" y="-1391255"/>
            <a:chExt cx="8696645" cy="7407386"/>
          </a:xfrm>
        </p:grpSpPr>
        <p:sp>
          <p:nvSpPr>
            <p:cNvPr id="43" name="TextBox 43"/>
            <p:cNvSpPr txBox="1"/>
            <p:nvPr/>
          </p:nvSpPr>
          <p:spPr>
            <a:xfrm>
              <a:off x="126946" y="-1391255"/>
              <a:ext cx="8107644" cy="2589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9"/>
                </a:lnSpc>
              </a:pPr>
              <a:r>
                <a:rPr lang="en-US" sz="5400" b="1" spc="-121" dirty="0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Chiffre </a:t>
              </a:r>
              <a:r>
                <a:rPr lang="en-US" sz="5400" b="1" spc="-121" dirty="0" err="1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d’affaires</a:t>
              </a:r>
              <a:r>
                <a:rPr lang="en-US" sz="5400" b="1" spc="-121" dirty="0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 zone </a:t>
              </a:r>
              <a:r>
                <a:rPr lang="en-US" sz="5400" b="1" spc="-121" dirty="0" err="1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géographique</a:t>
              </a:r>
              <a:endParaRPr lang="en-US" sz="5400" b="1" spc="-121" dirty="0">
                <a:solidFill>
                  <a:srgbClr val="35D18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19977" y="3010367"/>
              <a:ext cx="8232688" cy="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5"/>
                </a:lnSpc>
              </a:pPr>
              <a:endParaRPr lang="en-US" sz="2225" dirty="0">
                <a:solidFill>
                  <a:srgbClr val="000000"/>
                </a:solidFill>
                <a:latin typeface="Clear Sans Regular"/>
              </a:endParaRPr>
            </a:p>
          </p:txBody>
        </p: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-136131" y="1131297"/>
              <a:ext cx="8107645" cy="599183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-143980" y="2938365"/>
              <a:ext cx="8232688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Hammersmith One"/>
                </a:rPr>
                <a:t>Paris zone la plus favorable pour la </a:t>
              </a:r>
              <a:r>
                <a:rPr lang="en-US" sz="2800" dirty="0" err="1">
                  <a:solidFill>
                    <a:schemeClr val="bg1"/>
                  </a:solidFill>
                  <a:latin typeface="Hammersmith One"/>
                </a:rPr>
                <a:t>pénétration</a:t>
              </a:r>
              <a:r>
                <a:rPr lang="en-US" sz="2800" dirty="0">
                  <a:solidFill>
                    <a:schemeClr val="bg1"/>
                  </a:solidFill>
                  <a:latin typeface="Hammersmith One"/>
                </a:rPr>
                <a:t> de </a:t>
              </a:r>
              <a:r>
                <a:rPr lang="en-US" sz="2800" dirty="0" err="1">
                  <a:solidFill>
                    <a:schemeClr val="bg1"/>
                  </a:solidFill>
                  <a:latin typeface="Hammersmith One"/>
                </a:rPr>
                <a:t>marché</a:t>
              </a:r>
              <a:endParaRPr lang="en-US" sz="2800" dirty="0">
                <a:solidFill>
                  <a:schemeClr val="bg1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>
                <a:lnSpc>
                  <a:spcPts val="3640"/>
                </a:lnSpc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</p:txBody>
        </p:sp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FADBC758-8439-5A76-30C5-22766B796D69}"/>
              </a:ext>
            </a:extLst>
          </p:cNvPr>
          <p:cNvSpPr txBox="1"/>
          <p:nvPr/>
        </p:nvSpPr>
        <p:spPr>
          <a:xfrm>
            <a:off x="5975863" y="1363974"/>
            <a:ext cx="1198716" cy="71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2B410E0-C280-1303-9CF3-BD38B2A0880A}"/>
              </a:ext>
            </a:extLst>
          </p:cNvPr>
          <p:cNvSpPr txBox="1"/>
          <p:nvPr/>
        </p:nvSpPr>
        <p:spPr>
          <a:xfrm>
            <a:off x="6217847" y="980073"/>
            <a:ext cx="2428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262E40"/>
                </a:solidFill>
              </a:rPr>
              <a:t>6,29%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323685C-4BE5-C829-AF62-0F513AE869D9}"/>
              </a:ext>
            </a:extLst>
          </p:cNvPr>
          <p:cNvSpPr txBox="1"/>
          <p:nvPr/>
        </p:nvSpPr>
        <p:spPr>
          <a:xfrm>
            <a:off x="7496162" y="6537487"/>
            <a:ext cx="2416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262E40"/>
                </a:solidFill>
              </a:rPr>
              <a:t>12,85%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0E9C3A5-50DD-6547-6237-20670199C4E8}"/>
              </a:ext>
            </a:extLst>
          </p:cNvPr>
          <p:cNvSpPr txBox="1"/>
          <p:nvPr/>
        </p:nvSpPr>
        <p:spPr>
          <a:xfrm>
            <a:off x="6154549" y="3250256"/>
            <a:ext cx="2683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262E40"/>
                </a:solidFill>
              </a:rPr>
              <a:t>63,07%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8A10555B-FBBC-7373-D742-9281EDF4321D}"/>
              </a:ext>
            </a:extLst>
          </p:cNvPr>
          <p:cNvSpPr txBox="1"/>
          <p:nvPr/>
        </p:nvSpPr>
        <p:spPr>
          <a:xfrm>
            <a:off x="3794423" y="7497174"/>
            <a:ext cx="1911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262E40"/>
                </a:solidFill>
              </a:rPr>
              <a:t>8,32%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9E22F93-77AE-125A-186F-75901743D202}"/>
              </a:ext>
            </a:extLst>
          </p:cNvPr>
          <p:cNvSpPr txBox="1"/>
          <p:nvPr/>
        </p:nvSpPr>
        <p:spPr>
          <a:xfrm>
            <a:off x="5096196" y="8719368"/>
            <a:ext cx="2215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262E40"/>
                </a:solidFill>
              </a:rPr>
              <a:t>9,47%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A85D81C-14BA-3F40-887F-9289B080C2B8}"/>
              </a:ext>
            </a:extLst>
          </p:cNvPr>
          <p:cNvSpPr txBox="1"/>
          <p:nvPr/>
        </p:nvSpPr>
        <p:spPr>
          <a:xfrm>
            <a:off x="15595600" y="3318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4" name="Picture 2" descr="markus villig">
            <a:extLst>
              <a:ext uri="{FF2B5EF4-FFF2-40B4-BE49-F238E27FC236}">
                <a16:creationId xmlns:a16="http://schemas.microsoft.com/office/drawing/2014/main" id="{0EE45791-57E7-0BD8-31A9-D8E2E3A6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128" y="5635045"/>
            <a:ext cx="47371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71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91312" y="8731039"/>
            <a:ext cx="1917849" cy="11256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3896" y="3803512"/>
            <a:ext cx="12395288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 dirty="0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2. Les insights </a:t>
            </a:r>
            <a:r>
              <a:rPr lang="en-US" sz="7015" dirty="0" err="1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opérationnels</a:t>
            </a:r>
            <a:endParaRPr lang="en-US" sz="7015" dirty="0">
              <a:solidFill>
                <a:srgbClr val="FFFFFF"/>
              </a:solidFill>
              <a:ea typeface="Baskerville" panose="02020502070401020303" pitchFamily="18" charset="0"/>
              <a:cs typeface="Al Nile" pitchFamily="2" charset="-78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677769D-EF20-FDCE-395F-2D5A40AE7D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54400" y="31153"/>
            <a:ext cx="2062637" cy="18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3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3220" y="-174743"/>
            <a:ext cx="10480727" cy="10829540"/>
          </a:xfrm>
          <a:prstGeom prst="rect">
            <a:avLst/>
          </a:prstGeom>
          <a:solidFill>
            <a:srgbClr val="272E40"/>
          </a:solidFill>
        </p:spPr>
      </p:sp>
      <p:grpSp>
        <p:nvGrpSpPr>
          <p:cNvPr id="42" name="Group 42"/>
          <p:cNvGrpSpPr/>
          <p:nvPr/>
        </p:nvGrpSpPr>
        <p:grpSpPr>
          <a:xfrm>
            <a:off x="10363200" y="346048"/>
            <a:ext cx="7971744" cy="4797452"/>
            <a:chOff x="-887082" y="-1195321"/>
            <a:chExt cx="10628993" cy="7231133"/>
          </a:xfrm>
        </p:grpSpPr>
        <p:sp>
          <p:nvSpPr>
            <p:cNvPr id="43" name="TextBox 43"/>
            <p:cNvSpPr txBox="1"/>
            <p:nvPr/>
          </p:nvSpPr>
          <p:spPr>
            <a:xfrm>
              <a:off x="-803383" y="-1195321"/>
              <a:ext cx="10545294" cy="29784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929"/>
                </a:lnSpc>
              </a:pPr>
              <a:r>
                <a:rPr lang="en-US" sz="6000" spc="-121" dirty="0" err="1">
                  <a:solidFill>
                    <a:srgbClr val="31D2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Propositon</a:t>
              </a:r>
              <a:r>
                <a:rPr lang="en-US" sz="6000" spc="-121" dirty="0">
                  <a:solidFill>
                    <a:srgbClr val="31D2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de restaurants </a:t>
              </a:r>
              <a:r>
                <a:rPr lang="en-US" sz="6000" spc="-121" dirty="0" err="1">
                  <a:solidFill>
                    <a:srgbClr val="31D2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partenaires</a:t>
              </a:r>
              <a:endParaRPr lang="en-US" sz="6000" spc="-121" dirty="0">
                <a:solidFill>
                  <a:srgbClr val="31D28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545421"/>
              <a:ext cx="8232689" cy="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5"/>
                </a:lnSpc>
              </a:pPr>
              <a:endParaRPr lang="en-US" sz="2225" dirty="0">
                <a:solidFill>
                  <a:srgbClr val="000000"/>
                </a:solidFill>
                <a:latin typeface="Clear Sans Regular"/>
              </a:endParaRPr>
            </a:p>
          </p:txBody>
        </p: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-887082" y="1929523"/>
              <a:ext cx="8107645" cy="599182"/>
            </a:xfrm>
            <a:prstGeom prst="rect">
              <a:avLst/>
            </a:prstGeom>
          </p:spPr>
        </p:pic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6B4DE8DE-35EB-BD4B-8BC9-E96653F98BF2}"/>
              </a:ext>
            </a:extLst>
          </p:cNvPr>
          <p:cNvSpPr txBox="1"/>
          <p:nvPr/>
        </p:nvSpPr>
        <p:spPr>
          <a:xfrm>
            <a:off x="1856672" y="392375"/>
            <a:ext cx="638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Évolution du CA par type de repas (2017-2019)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CAD5F9-1906-3A6C-A31A-9797E5384C07}"/>
              </a:ext>
            </a:extLst>
          </p:cNvPr>
          <p:cNvSpPr txBox="1"/>
          <p:nvPr/>
        </p:nvSpPr>
        <p:spPr>
          <a:xfrm>
            <a:off x="7924800" y="3205490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/>
              <a:t>2019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57AE6D-53E0-98A7-A498-BD034C067CFE}"/>
              </a:ext>
            </a:extLst>
          </p:cNvPr>
          <p:cNvSpPr txBox="1"/>
          <p:nvPr/>
        </p:nvSpPr>
        <p:spPr>
          <a:xfrm>
            <a:off x="1848837" y="5240027"/>
            <a:ext cx="716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Évolution du CA  par restaurants (2017-2019)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91FD22-0368-4E14-2291-97CF7F35ADD5}"/>
              </a:ext>
            </a:extLst>
          </p:cNvPr>
          <p:cNvSpPr txBox="1"/>
          <p:nvPr/>
        </p:nvSpPr>
        <p:spPr>
          <a:xfrm>
            <a:off x="10363200" y="3052316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51D40"/>
                </a:solidFill>
                <a:latin typeface="Hammersmith One"/>
              </a:rPr>
              <a:t>Top 3 Types de repas :</a:t>
            </a:r>
          </a:p>
          <a:p>
            <a:r>
              <a:rPr lang="fr-FR" sz="2800" dirty="0">
                <a:solidFill>
                  <a:srgbClr val="051D40"/>
                </a:solidFill>
                <a:latin typeface="Hammersmith One"/>
              </a:rPr>
              <a:t>-Burger, </a:t>
            </a:r>
            <a:r>
              <a:rPr lang="fr-FR" sz="2800" dirty="0" err="1">
                <a:solidFill>
                  <a:srgbClr val="051D40"/>
                </a:solidFill>
                <a:latin typeface="Hammersmith One"/>
              </a:rPr>
              <a:t>Italian</a:t>
            </a:r>
            <a:r>
              <a:rPr lang="fr-FR" sz="2800" dirty="0">
                <a:solidFill>
                  <a:srgbClr val="051D40"/>
                </a:solidFill>
                <a:latin typeface="Hammersmith One"/>
              </a:rPr>
              <a:t>, Japonais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ACBE6D-5505-D6A2-D9C5-CCCF241B3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6443" y="7682817"/>
            <a:ext cx="1782786" cy="17512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3CF52EF-3134-4997-2A74-32218D070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9646" y="7029280"/>
            <a:ext cx="2011387" cy="201138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23048E-7FE9-7D3A-40F3-E766CF4FD5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49" r="15778"/>
          <a:stretch/>
        </p:blipFill>
        <p:spPr>
          <a:xfrm>
            <a:off x="15069300" y="7820579"/>
            <a:ext cx="2160370" cy="177352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A957C1-8A53-D7EB-D73F-BCB27CD4EF87}"/>
              </a:ext>
            </a:extLst>
          </p:cNvPr>
          <p:cNvSpPr txBox="1"/>
          <p:nvPr/>
        </p:nvSpPr>
        <p:spPr>
          <a:xfrm>
            <a:off x="10384971" y="6176306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51D40"/>
                </a:solidFill>
                <a:latin typeface="Hammersmith One"/>
              </a:rPr>
              <a:t>Top 3 Restaurants :</a:t>
            </a:r>
          </a:p>
          <a:p>
            <a:r>
              <a:rPr lang="fr-FR" sz="2800" dirty="0">
                <a:solidFill>
                  <a:srgbClr val="051D40"/>
                </a:solidFill>
                <a:latin typeface="Hammersmith One"/>
              </a:rPr>
              <a:t>-Mc </a:t>
            </a:r>
            <a:r>
              <a:rPr lang="fr-FR" sz="2800" dirty="0" err="1">
                <a:solidFill>
                  <a:srgbClr val="051D40"/>
                </a:solidFill>
                <a:latin typeface="Hammersmith One"/>
              </a:rPr>
              <a:t>Donald's</a:t>
            </a:r>
            <a:r>
              <a:rPr lang="fr-FR" sz="2800" dirty="0">
                <a:solidFill>
                  <a:srgbClr val="051D40"/>
                </a:solidFill>
                <a:latin typeface="Hammersmith One"/>
              </a:rPr>
              <a:t>, Big Fernand, KFC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CE837D6-50C8-6919-9CCB-1D5F06AC9B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160" b="5790"/>
          <a:stretch/>
        </p:blipFill>
        <p:spPr>
          <a:xfrm>
            <a:off x="15773213" y="4276389"/>
            <a:ext cx="1456457" cy="14564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B585FF-4B89-0D72-7AC0-11B99528C9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23501" y="4276389"/>
            <a:ext cx="1456457" cy="14564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C5962EB-F4BB-B725-2DFA-1D189AA9274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9705"/>
          <a:stretch/>
        </p:blipFill>
        <p:spPr>
          <a:xfrm>
            <a:off x="10655884" y="4277613"/>
            <a:ext cx="1581381" cy="150533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797724A-3D90-ACC7-38BB-0D90A8D014BA}"/>
              </a:ext>
            </a:extLst>
          </p:cNvPr>
          <p:cNvSpPr txBox="1"/>
          <p:nvPr/>
        </p:nvSpPr>
        <p:spPr>
          <a:xfrm>
            <a:off x="10526058" y="9660406"/>
            <a:ext cx="7051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51D40"/>
                </a:solidFill>
                <a:latin typeface="Hammersmith One"/>
              </a:rPr>
              <a:t>Pour plus de détails voir </a:t>
            </a:r>
            <a:r>
              <a:rPr lang="fr-FR" sz="2800" dirty="0" err="1">
                <a:solidFill>
                  <a:srgbClr val="051D40"/>
                </a:solidFill>
                <a:latin typeface="Hammersmith One"/>
              </a:rPr>
              <a:t>appendix</a:t>
            </a:r>
            <a:endParaRPr lang="fr-FR" sz="2800" dirty="0">
              <a:solidFill>
                <a:srgbClr val="051D40"/>
              </a:solidFill>
              <a:latin typeface="Hammersmith On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845F01-F6CE-A6C8-1942-A5CD046C47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 b="53646"/>
          <a:stretch/>
        </p:blipFill>
        <p:spPr>
          <a:xfrm>
            <a:off x="946463" y="928779"/>
            <a:ext cx="8388699" cy="388937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7F3D954-A776-56E5-5EEF-4DA66341E1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77"/>
          <a:stretch/>
        </p:blipFill>
        <p:spPr>
          <a:xfrm>
            <a:off x="939507" y="5782949"/>
            <a:ext cx="8334040" cy="45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2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496</Words>
  <Application>Microsoft Office PowerPoint</Application>
  <PresentationFormat>Custom</PresentationFormat>
  <Paragraphs>113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Montserrat Extra-Bold</vt:lpstr>
      <vt:lpstr>Josefin Sans Bold</vt:lpstr>
      <vt:lpstr>Arialle</vt:lpstr>
      <vt:lpstr>Montserrat</vt:lpstr>
      <vt:lpstr>Calibri</vt:lpstr>
      <vt:lpstr>Josefin Sans</vt:lpstr>
      <vt:lpstr>Clear Sans Regular Bold</vt:lpstr>
      <vt:lpstr>Quattrocento Sans</vt:lpstr>
      <vt:lpstr>Arial</vt:lpstr>
      <vt:lpstr>Clear Sans Regular</vt:lpstr>
      <vt:lpstr>Hammersmith One</vt:lpstr>
      <vt:lpstr>Catchy Mager</vt:lpstr>
      <vt:lpstr>Times New Roman</vt:lpstr>
      <vt:lpstr>Source Sans Pro</vt:lpstr>
      <vt:lpstr>Office Theme</vt:lpstr>
      <vt:lpstr>PowerPoint Presentation</vt:lpstr>
      <vt:lpstr>PowerPoint Presentation</vt:lpstr>
      <vt:lpstr>PowerPoint Presentation</vt:lpstr>
      <vt:lpstr>Les données disponibles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Data Analysis Presentation</dc:title>
  <cp:lastModifiedBy>Simon MELIZA</cp:lastModifiedBy>
  <cp:revision>34</cp:revision>
  <dcterms:created xsi:type="dcterms:W3CDTF">2006-08-16T00:00:00Z</dcterms:created>
  <dcterms:modified xsi:type="dcterms:W3CDTF">2023-03-12T15:54:16Z</dcterms:modified>
  <dc:identifier>DAFHVyvQ5Lw</dc:identifier>
</cp:coreProperties>
</file>